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9" r:id="rId3"/>
    <p:sldId id="262" r:id="rId4"/>
    <p:sldId id="270" r:id="rId5"/>
    <p:sldId id="272" r:id="rId6"/>
    <p:sldId id="268" r:id="rId7"/>
    <p:sldId id="271" r:id="rId8"/>
    <p:sldId id="273" r:id="rId9"/>
    <p:sldId id="274" r:id="rId10"/>
    <p:sldId id="264" r:id="rId11"/>
    <p:sldId id="265" r:id="rId12"/>
    <p:sldId id="260"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FEA4F-C4F2-4E62-A492-7964115E28B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E88E5133-D2EB-4D58-93F9-79CD31A8CA32}">
      <dgm:prSet phldrT="[Texte]" custT="1"/>
      <dgm:spPr/>
      <dgm:t>
        <a:bodyPr/>
        <a:lstStyle/>
        <a:p>
          <a:r>
            <a:rPr lang="fr-FR" sz="1600" b="1" dirty="0" smtClean="0"/>
            <a:t>1ere Année</a:t>
          </a:r>
          <a:endParaRPr lang="fr-FR" sz="1600" b="1" dirty="0"/>
        </a:p>
      </dgm:t>
    </dgm:pt>
    <dgm:pt modelId="{8B631D39-612B-4C7B-A487-7FD392B0514D}" type="parTrans" cxnId="{0A6FAAC0-6D09-4717-AECF-57E06C2FEABF}">
      <dgm:prSet/>
      <dgm:spPr/>
      <dgm:t>
        <a:bodyPr/>
        <a:lstStyle/>
        <a:p>
          <a:endParaRPr lang="fr-FR"/>
        </a:p>
      </dgm:t>
    </dgm:pt>
    <dgm:pt modelId="{2C5E7D23-69A6-4D73-BB78-A8D953C9A00D}" type="sibTrans" cxnId="{0A6FAAC0-6D09-4717-AECF-57E06C2FEABF}">
      <dgm:prSet/>
      <dgm:spPr/>
      <dgm:t>
        <a:bodyPr/>
        <a:lstStyle/>
        <a:p>
          <a:endParaRPr lang="fr-FR"/>
        </a:p>
      </dgm:t>
    </dgm:pt>
    <dgm:pt modelId="{73FAD99D-D381-4B48-B6F9-C38AA0F9EFB5}">
      <dgm:prSet phldrT="[Texte]" custT="1"/>
      <dgm:spPr/>
      <dgm:t>
        <a:bodyPr/>
        <a:lstStyle/>
        <a:p>
          <a:r>
            <a:rPr lang="fr-FR" sz="1600" b="1" dirty="0" smtClean="0"/>
            <a:t>2eme Année</a:t>
          </a:r>
          <a:endParaRPr lang="fr-FR" sz="1600" b="1" dirty="0"/>
        </a:p>
      </dgm:t>
    </dgm:pt>
    <dgm:pt modelId="{B5E3E6D5-F695-4821-95C3-104B68F2FD60}" type="parTrans" cxnId="{B022BFFD-71B9-44A2-9E14-4C8ECC6EFEC7}">
      <dgm:prSet/>
      <dgm:spPr/>
      <dgm:t>
        <a:bodyPr/>
        <a:lstStyle/>
        <a:p>
          <a:endParaRPr lang="fr-FR"/>
        </a:p>
      </dgm:t>
    </dgm:pt>
    <dgm:pt modelId="{E22D13DA-4097-445D-A676-13EC97D0981A}" type="sibTrans" cxnId="{B022BFFD-71B9-44A2-9E14-4C8ECC6EFEC7}">
      <dgm:prSet/>
      <dgm:spPr/>
      <dgm:t>
        <a:bodyPr/>
        <a:lstStyle/>
        <a:p>
          <a:endParaRPr lang="fr-FR"/>
        </a:p>
      </dgm:t>
    </dgm:pt>
    <dgm:pt modelId="{6D6CF033-38FD-40A5-B1C2-3380FB61ADE8}">
      <dgm:prSet phldrT="[Texte]" custT="1"/>
      <dgm:spPr/>
      <dgm:t>
        <a:bodyPr/>
        <a:lstStyle/>
        <a:p>
          <a:r>
            <a:rPr lang="fr-FR" sz="1600" b="1" dirty="0" smtClean="0"/>
            <a:t>3eme Année</a:t>
          </a:r>
          <a:endParaRPr lang="fr-FR" sz="1600" b="1" dirty="0"/>
        </a:p>
      </dgm:t>
    </dgm:pt>
    <dgm:pt modelId="{684A1766-8EA6-42B0-AFE0-DFAFAB4ED6B3}" type="parTrans" cxnId="{B12AAAF7-FE4E-42EE-9256-3D598D392CA1}">
      <dgm:prSet/>
      <dgm:spPr/>
      <dgm:t>
        <a:bodyPr/>
        <a:lstStyle/>
        <a:p>
          <a:endParaRPr lang="fr-FR"/>
        </a:p>
      </dgm:t>
    </dgm:pt>
    <dgm:pt modelId="{5EFD9E9C-002E-480C-BF09-63F6BC6E6427}" type="sibTrans" cxnId="{B12AAAF7-FE4E-42EE-9256-3D598D392CA1}">
      <dgm:prSet/>
      <dgm:spPr/>
      <dgm:t>
        <a:bodyPr/>
        <a:lstStyle/>
        <a:p>
          <a:endParaRPr lang="fr-FR"/>
        </a:p>
      </dgm:t>
    </dgm:pt>
    <dgm:pt modelId="{6338AE2F-AF2D-4F95-9787-AB357EF2DBFD}" type="pres">
      <dgm:prSet presAssocID="{A3BFEA4F-C4F2-4E62-A492-7964115E28B8}" presName="Name0" presStyleCnt="0">
        <dgm:presLayoutVars>
          <dgm:chMax val="7"/>
          <dgm:chPref val="7"/>
          <dgm:dir/>
          <dgm:animLvl val="lvl"/>
        </dgm:presLayoutVars>
      </dgm:prSet>
      <dgm:spPr/>
    </dgm:pt>
    <dgm:pt modelId="{CA52FC0F-2147-4577-A7D0-91B7B5471D1E}" type="pres">
      <dgm:prSet presAssocID="{E88E5133-D2EB-4D58-93F9-79CD31A8CA32}" presName="Accent1" presStyleCnt="0"/>
      <dgm:spPr/>
    </dgm:pt>
    <dgm:pt modelId="{1DE3D720-6A1D-4D1D-A937-C634BA57281D}" type="pres">
      <dgm:prSet presAssocID="{E88E5133-D2EB-4D58-93F9-79CD31A8CA32}" presName="Accent" presStyleLbl="node1" presStyleIdx="0" presStyleCnt="3"/>
      <dgm:spPr>
        <a:solidFill>
          <a:schemeClr val="accent3">
            <a:lumMod val="75000"/>
          </a:schemeClr>
        </a:solidFill>
      </dgm:spPr>
    </dgm:pt>
    <dgm:pt modelId="{30087D60-52DC-4FBE-B8BF-7F4CFB860063}" type="pres">
      <dgm:prSet presAssocID="{E88E5133-D2EB-4D58-93F9-79CD31A8CA32}" presName="Parent1" presStyleLbl="revTx" presStyleIdx="0" presStyleCnt="3" custFlipHor="1" custScaleX="109414" custLinFactNeighborX="0" custLinFactNeighborY="-34322">
        <dgm:presLayoutVars>
          <dgm:chMax val="1"/>
          <dgm:chPref val="1"/>
          <dgm:bulletEnabled val="1"/>
        </dgm:presLayoutVars>
      </dgm:prSet>
      <dgm:spPr/>
    </dgm:pt>
    <dgm:pt modelId="{22F3BF2F-C165-4442-A493-0ECB21D4899C}" type="pres">
      <dgm:prSet presAssocID="{73FAD99D-D381-4B48-B6F9-C38AA0F9EFB5}" presName="Accent2" presStyleCnt="0"/>
      <dgm:spPr/>
    </dgm:pt>
    <dgm:pt modelId="{3F67A206-D5AD-4B45-AD27-42A2FA067233}" type="pres">
      <dgm:prSet presAssocID="{73FAD99D-D381-4B48-B6F9-C38AA0F9EFB5}" presName="Accent" presStyleLbl="node1" presStyleIdx="1" presStyleCnt="3"/>
      <dgm:spPr>
        <a:solidFill>
          <a:srgbClr val="92D050"/>
        </a:solidFill>
      </dgm:spPr>
    </dgm:pt>
    <dgm:pt modelId="{D01E2799-B912-4A09-889C-584BBF848096}" type="pres">
      <dgm:prSet presAssocID="{73FAD99D-D381-4B48-B6F9-C38AA0F9EFB5}" presName="Parent2" presStyleLbl="revTx" presStyleIdx="1" presStyleCnt="3">
        <dgm:presLayoutVars>
          <dgm:chMax val="1"/>
          <dgm:chPref val="1"/>
          <dgm:bulletEnabled val="1"/>
        </dgm:presLayoutVars>
      </dgm:prSet>
      <dgm:spPr/>
    </dgm:pt>
    <dgm:pt modelId="{AA9493DD-6057-4DA0-B5AE-5CDD89657BE4}" type="pres">
      <dgm:prSet presAssocID="{6D6CF033-38FD-40A5-B1C2-3380FB61ADE8}" presName="Accent3" presStyleCnt="0"/>
      <dgm:spPr/>
    </dgm:pt>
    <dgm:pt modelId="{C0D7A205-1BE0-446D-80E4-0451E835F20C}" type="pres">
      <dgm:prSet presAssocID="{6D6CF033-38FD-40A5-B1C2-3380FB61ADE8}" presName="Accent" presStyleLbl="node1" presStyleIdx="2" presStyleCnt="3"/>
      <dgm:spPr>
        <a:solidFill>
          <a:schemeClr val="accent4">
            <a:lumMod val="60000"/>
            <a:lumOff val="40000"/>
          </a:schemeClr>
        </a:solidFill>
      </dgm:spPr>
    </dgm:pt>
    <dgm:pt modelId="{AD266A74-3E90-402B-A657-611064DD270D}" type="pres">
      <dgm:prSet presAssocID="{6D6CF033-38FD-40A5-B1C2-3380FB61ADE8}" presName="Parent3" presStyleLbl="revTx" presStyleIdx="2" presStyleCnt="3">
        <dgm:presLayoutVars>
          <dgm:chMax val="1"/>
          <dgm:chPref val="1"/>
          <dgm:bulletEnabled val="1"/>
        </dgm:presLayoutVars>
      </dgm:prSet>
      <dgm:spPr/>
    </dgm:pt>
  </dgm:ptLst>
  <dgm:cxnLst>
    <dgm:cxn modelId="{0A6FAAC0-6D09-4717-AECF-57E06C2FEABF}" srcId="{A3BFEA4F-C4F2-4E62-A492-7964115E28B8}" destId="{E88E5133-D2EB-4D58-93F9-79CD31A8CA32}" srcOrd="0" destOrd="0" parTransId="{8B631D39-612B-4C7B-A487-7FD392B0514D}" sibTransId="{2C5E7D23-69A6-4D73-BB78-A8D953C9A00D}"/>
    <dgm:cxn modelId="{4952BA50-B80C-4FD4-AF2D-0611276B51DD}" type="presOf" srcId="{73FAD99D-D381-4B48-B6F9-C38AA0F9EFB5}" destId="{D01E2799-B912-4A09-889C-584BBF848096}" srcOrd="0" destOrd="0" presId="urn:microsoft.com/office/officeart/2009/layout/CircleArrowProcess"/>
    <dgm:cxn modelId="{B022BFFD-71B9-44A2-9E14-4C8ECC6EFEC7}" srcId="{A3BFEA4F-C4F2-4E62-A492-7964115E28B8}" destId="{73FAD99D-D381-4B48-B6F9-C38AA0F9EFB5}" srcOrd="1" destOrd="0" parTransId="{B5E3E6D5-F695-4821-95C3-104B68F2FD60}" sibTransId="{E22D13DA-4097-445D-A676-13EC97D0981A}"/>
    <dgm:cxn modelId="{7A520524-52C4-4CEA-B829-6C2288B09BC1}" type="presOf" srcId="{A3BFEA4F-C4F2-4E62-A492-7964115E28B8}" destId="{6338AE2F-AF2D-4F95-9787-AB357EF2DBFD}" srcOrd="0" destOrd="0" presId="urn:microsoft.com/office/officeart/2009/layout/CircleArrowProcess"/>
    <dgm:cxn modelId="{B12AAAF7-FE4E-42EE-9256-3D598D392CA1}" srcId="{A3BFEA4F-C4F2-4E62-A492-7964115E28B8}" destId="{6D6CF033-38FD-40A5-B1C2-3380FB61ADE8}" srcOrd="2" destOrd="0" parTransId="{684A1766-8EA6-42B0-AFE0-DFAFAB4ED6B3}" sibTransId="{5EFD9E9C-002E-480C-BF09-63F6BC6E6427}"/>
    <dgm:cxn modelId="{61693EAB-BC42-4569-9E8A-6F5E97BFC39F}" type="presOf" srcId="{6D6CF033-38FD-40A5-B1C2-3380FB61ADE8}" destId="{AD266A74-3E90-402B-A657-611064DD270D}" srcOrd="0" destOrd="0" presId="urn:microsoft.com/office/officeart/2009/layout/CircleArrowProcess"/>
    <dgm:cxn modelId="{D07E032E-E175-4386-B9B5-9559D894F4F4}" type="presOf" srcId="{E88E5133-D2EB-4D58-93F9-79CD31A8CA32}" destId="{30087D60-52DC-4FBE-B8BF-7F4CFB860063}" srcOrd="0" destOrd="0" presId="urn:microsoft.com/office/officeart/2009/layout/CircleArrowProcess"/>
    <dgm:cxn modelId="{0D3DA4AC-B146-4B23-9F2B-8CC0EF3C1CEF}" type="presParOf" srcId="{6338AE2F-AF2D-4F95-9787-AB357EF2DBFD}" destId="{CA52FC0F-2147-4577-A7D0-91B7B5471D1E}" srcOrd="0" destOrd="0" presId="urn:microsoft.com/office/officeart/2009/layout/CircleArrowProcess"/>
    <dgm:cxn modelId="{F23BD8B2-20D7-45C1-BDD5-DF8CE70FC701}" type="presParOf" srcId="{CA52FC0F-2147-4577-A7D0-91B7B5471D1E}" destId="{1DE3D720-6A1D-4D1D-A937-C634BA57281D}" srcOrd="0" destOrd="0" presId="urn:microsoft.com/office/officeart/2009/layout/CircleArrowProcess"/>
    <dgm:cxn modelId="{D8349D75-23B3-4610-9752-BDE0C4D5CFBE}" type="presParOf" srcId="{6338AE2F-AF2D-4F95-9787-AB357EF2DBFD}" destId="{30087D60-52DC-4FBE-B8BF-7F4CFB860063}" srcOrd="1" destOrd="0" presId="urn:microsoft.com/office/officeart/2009/layout/CircleArrowProcess"/>
    <dgm:cxn modelId="{90A5CB20-D751-44C0-82DA-58F0F308D478}" type="presParOf" srcId="{6338AE2F-AF2D-4F95-9787-AB357EF2DBFD}" destId="{22F3BF2F-C165-4442-A493-0ECB21D4899C}" srcOrd="2" destOrd="0" presId="urn:microsoft.com/office/officeart/2009/layout/CircleArrowProcess"/>
    <dgm:cxn modelId="{82A0B782-A68B-4735-8110-6CC0663C8FE6}" type="presParOf" srcId="{22F3BF2F-C165-4442-A493-0ECB21D4899C}" destId="{3F67A206-D5AD-4B45-AD27-42A2FA067233}" srcOrd="0" destOrd="0" presId="urn:microsoft.com/office/officeart/2009/layout/CircleArrowProcess"/>
    <dgm:cxn modelId="{A842FE15-9C1B-4F2F-8AF5-71E09BA9FA31}" type="presParOf" srcId="{6338AE2F-AF2D-4F95-9787-AB357EF2DBFD}" destId="{D01E2799-B912-4A09-889C-584BBF848096}" srcOrd="3" destOrd="0" presId="urn:microsoft.com/office/officeart/2009/layout/CircleArrowProcess"/>
    <dgm:cxn modelId="{E2A4A28F-DBDC-48EC-8CFC-916BDA1C9823}" type="presParOf" srcId="{6338AE2F-AF2D-4F95-9787-AB357EF2DBFD}" destId="{AA9493DD-6057-4DA0-B5AE-5CDD89657BE4}" srcOrd="4" destOrd="0" presId="urn:microsoft.com/office/officeart/2009/layout/CircleArrowProcess"/>
    <dgm:cxn modelId="{DB33BEE9-2817-4B5D-80E7-7CB9A606C059}" type="presParOf" srcId="{AA9493DD-6057-4DA0-B5AE-5CDD89657BE4}" destId="{C0D7A205-1BE0-446D-80E4-0451E835F20C}" srcOrd="0" destOrd="0" presId="urn:microsoft.com/office/officeart/2009/layout/CircleArrowProcess"/>
    <dgm:cxn modelId="{FDBFC1A8-B113-43A2-B297-C7747B37C8A3}" type="presParOf" srcId="{6338AE2F-AF2D-4F95-9787-AB357EF2DBFD}" destId="{AD266A74-3E90-402B-A657-611064DD270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3D720-6A1D-4D1D-A937-C634BA57281D}">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87D60-52DC-4FBE-B8BF-7F4CFB860063}">
      <dsp:nvSpPr>
        <dsp:cNvPr id="0" name=""/>
        <dsp:cNvSpPr/>
      </dsp:nvSpPr>
      <dsp:spPr>
        <a:xfrm flipH="1">
          <a:off x="2722796" y="519832"/>
          <a:ext cx="1189301"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t>1ere Année</a:t>
          </a:r>
          <a:endParaRPr lang="fr-FR" sz="1600" b="1" kern="1200" dirty="0"/>
        </a:p>
      </dsp:txBody>
      <dsp:txXfrm>
        <a:off x="2722796" y="519832"/>
        <a:ext cx="1189301" cy="543356"/>
      </dsp:txXfrm>
    </dsp:sp>
    <dsp:sp modelId="{3F67A206-D5AD-4B45-AD27-42A2FA067233}">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E2799-B912-4A09-889C-584BBF848096}">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t>2eme Année</a:t>
          </a:r>
          <a:endParaRPr lang="fr-FR" sz="1600" b="1" kern="1200" dirty="0"/>
        </a:p>
      </dsp:txBody>
      <dsp:txXfrm>
        <a:off x="2232861" y="1836927"/>
        <a:ext cx="1086973" cy="543356"/>
      </dsp:txXfrm>
    </dsp:sp>
    <dsp:sp modelId="{C0D7A205-1BE0-446D-80E4-0451E835F20C}">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66A74-3E90-402B-A657-611064DD270D}">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t>3eme Année</a:t>
          </a:r>
          <a:endParaRPr lang="fr-FR" sz="1600" b="1" kern="1200" dirty="0"/>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75145-8888-4DB4-95D8-79FF2627A0AC}" type="datetimeFigureOut">
              <a:rPr lang="fr-FR" smtClean="0"/>
              <a:t>13/06/2024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3FA94-2C38-4E38-A3DF-817C30F084B9}"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1F98FA00-E479-46AC-9B29-8A43C65F4A88}" type="datetimeFigureOut">
              <a:rPr lang="fr-FR" smtClean="0"/>
              <a:pPr/>
              <a:t>13/06/2024</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8D634512-DCBB-41D7-A6E2-BC3E44391A9D}"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F98FA00-E479-46AC-9B29-8A43C65F4A88}" type="datetimeFigureOut">
              <a:rPr lang="fr-FR" smtClean="0"/>
              <a:pPr/>
              <a:t>13/06/2024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634512-DCBB-41D7-A6E2-BC3E44391A9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F98FA00-E479-46AC-9B29-8A43C65F4A88}" type="datetimeFigureOut">
              <a:rPr lang="fr-FR" smtClean="0"/>
              <a:pPr/>
              <a:t>13/06/2024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634512-DCBB-41D7-A6E2-BC3E44391A9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1F98FA00-E479-46AC-9B29-8A43C65F4A88}" type="datetimeFigureOut">
              <a:rPr lang="fr-FR" smtClean="0"/>
              <a:pPr/>
              <a:t>13/06/2024</a:t>
            </a:fld>
            <a:endParaRPr lang="fr-FR"/>
          </a:p>
        </p:txBody>
      </p:sp>
      <p:sp>
        <p:nvSpPr>
          <p:cNvPr id="9" name="Espace réservé du numéro de diapositive 8"/>
          <p:cNvSpPr>
            <a:spLocks noGrp="1"/>
          </p:cNvSpPr>
          <p:nvPr>
            <p:ph type="sldNum" sz="quarter" idx="15"/>
          </p:nvPr>
        </p:nvSpPr>
        <p:spPr/>
        <p:txBody>
          <a:bodyPr rtlCol="0"/>
          <a:lstStyle/>
          <a:p>
            <a:fld id="{8D634512-DCBB-41D7-A6E2-BC3E44391A9D}"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1F98FA00-E479-46AC-9B29-8A43C65F4A88}" type="datetimeFigureOut">
              <a:rPr lang="fr-FR" smtClean="0"/>
              <a:pPr/>
              <a:t>13/06/2024</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8D634512-DCBB-41D7-A6E2-BC3E44391A9D}"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1F98FA00-E479-46AC-9B29-8A43C65F4A88}" type="datetimeFigureOut">
              <a:rPr lang="fr-FR" smtClean="0"/>
              <a:pPr/>
              <a:t>13/06/2024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634512-DCBB-41D7-A6E2-BC3E44391A9D}"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1F98FA00-E479-46AC-9B29-8A43C65F4A88}" type="datetimeFigureOut">
              <a:rPr lang="fr-FR" smtClean="0"/>
              <a:pPr/>
              <a:t>13/06/2024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634512-DCBB-41D7-A6E2-BC3E44391A9D}"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1F98FA00-E479-46AC-9B29-8A43C65F4A88}" type="datetimeFigureOut">
              <a:rPr lang="fr-FR" smtClean="0"/>
              <a:pPr/>
              <a:t>13/06/2024</a:t>
            </a:fld>
            <a:endParaRPr lang="fr-FR"/>
          </a:p>
        </p:txBody>
      </p:sp>
      <p:sp>
        <p:nvSpPr>
          <p:cNvPr id="7" name="Espace réservé du numéro de diapositive 6"/>
          <p:cNvSpPr>
            <a:spLocks noGrp="1"/>
          </p:cNvSpPr>
          <p:nvPr>
            <p:ph type="sldNum" sz="quarter" idx="11"/>
          </p:nvPr>
        </p:nvSpPr>
        <p:spPr/>
        <p:txBody>
          <a:bodyPr rtlCol="0"/>
          <a:lstStyle/>
          <a:p>
            <a:fld id="{8D634512-DCBB-41D7-A6E2-BC3E44391A9D}"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98FA00-E479-46AC-9B29-8A43C65F4A88}" type="datetimeFigureOut">
              <a:rPr lang="fr-FR" smtClean="0"/>
              <a:pPr/>
              <a:t>13/06/2024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634512-DCBB-41D7-A6E2-BC3E44391A9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1F98FA00-E479-46AC-9B29-8A43C65F4A88}" type="datetimeFigureOut">
              <a:rPr lang="fr-FR" smtClean="0"/>
              <a:pPr/>
              <a:t>13/06/2024</a:t>
            </a:fld>
            <a:endParaRPr lang="fr-FR"/>
          </a:p>
        </p:txBody>
      </p:sp>
      <p:sp>
        <p:nvSpPr>
          <p:cNvPr id="22" name="Espace réservé du numéro de diapositive 21"/>
          <p:cNvSpPr>
            <a:spLocks noGrp="1"/>
          </p:cNvSpPr>
          <p:nvPr>
            <p:ph type="sldNum" sz="quarter" idx="15"/>
          </p:nvPr>
        </p:nvSpPr>
        <p:spPr/>
        <p:txBody>
          <a:bodyPr rtlCol="0"/>
          <a:lstStyle/>
          <a:p>
            <a:fld id="{8D634512-DCBB-41D7-A6E2-BC3E44391A9D}"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1F98FA00-E479-46AC-9B29-8A43C65F4A88}" type="datetimeFigureOut">
              <a:rPr lang="fr-FR" smtClean="0"/>
              <a:pPr/>
              <a:t>13/06/2024</a:t>
            </a:fld>
            <a:endParaRPr lang="fr-FR"/>
          </a:p>
        </p:txBody>
      </p:sp>
      <p:sp>
        <p:nvSpPr>
          <p:cNvPr id="18" name="Espace réservé du numéro de diapositive 17"/>
          <p:cNvSpPr>
            <a:spLocks noGrp="1"/>
          </p:cNvSpPr>
          <p:nvPr>
            <p:ph type="sldNum" sz="quarter" idx="11"/>
          </p:nvPr>
        </p:nvSpPr>
        <p:spPr/>
        <p:txBody>
          <a:bodyPr rtlCol="0"/>
          <a:lstStyle/>
          <a:p>
            <a:fld id="{8D634512-DCBB-41D7-A6E2-BC3E44391A9D}"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F98FA00-E479-46AC-9B29-8A43C65F4A88}" type="datetimeFigureOut">
              <a:rPr lang="fr-FR" smtClean="0"/>
              <a:pPr/>
              <a:t>13/06/2024</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D634512-DCBB-41D7-A6E2-BC3E44391A9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Université Abderrahmane Mira de Bejaïa | SAF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84328"/>
            <a:ext cx="1575368" cy="130254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2779333" y="2316827"/>
            <a:ext cx="5803268" cy="1597739"/>
            <a:chOff x="2779333" y="2316827"/>
            <a:chExt cx="5803268" cy="1597739"/>
          </a:xfrm>
        </p:grpSpPr>
        <p:sp>
          <p:nvSpPr>
            <p:cNvPr id="6" name="Rectangle à coins arrondis 5"/>
            <p:cNvSpPr/>
            <p:nvPr/>
          </p:nvSpPr>
          <p:spPr>
            <a:xfrm>
              <a:off x="2779333" y="2316827"/>
              <a:ext cx="5803268" cy="1597739"/>
            </a:xfrm>
            <a:prstGeom prst="roundRect">
              <a:avLst/>
            </a:prstGeom>
            <a:solidFill>
              <a:srgbClr val="92D05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037985" y="2471424"/>
              <a:ext cx="5544616" cy="1129155"/>
            </a:xfrm>
            <a:prstGeom prst="rect">
              <a:avLst/>
            </a:prstGeom>
            <a:noFill/>
            <a:ln w="38100">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ct val="150000"/>
                </a:lnSpc>
              </a:pPr>
              <a:r>
                <a:rPr lang="fr-FR" sz="2400" b="1" dirty="0" smtClean="0">
                  <a:cs typeface="Aharoni" pitchFamily="2" charset="-79"/>
                </a:rPr>
                <a:t>Présentation de la filière SA au profit des nouveaux Bacheliers</a:t>
              </a:r>
              <a:endParaRPr lang="fr-FR" sz="2400" b="1" dirty="0">
                <a:cs typeface="Aharoni" pitchFamily="2" charset="-79"/>
              </a:endParaRPr>
            </a:p>
          </p:txBody>
        </p:sp>
      </p:grpSp>
      <p:sp>
        <p:nvSpPr>
          <p:cNvPr id="5" name="ZoneTexte 4"/>
          <p:cNvSpPr txBox="1"/>
          <p:nvPr/>
        </p:nvSpPr>
        <p:spPr>
          <a:xfrm>
            <a:off x="1818733" y="1121350"/>
            <a:ext cx="6659834" cy="1015663"/>
          </a:xfrm>
          <a:prstGeom prst="rect">
            <a:avLst/>
          </a:prstGeom>
          <a:noFill/>
        </p:spPr>
        <p:txBody>
          <a:bodyPr wrap="square" rtlCol="0">
            <a:spAutoFit/>
          </a:bodyPr>
          <a:lstStyle/>
          <a:p>
            <a:pPr algn="ctr"/>
            <a:r>
              <a:rPr lang="fr-FR" sz="2000" b="1" dirty="0" smtClean="0"/>
              <a:t>Faculté Des Sciences de la Nature et de la Vie</a:t>
            </a:r>
          </a:p>
          <a:p>
            <a:pPr algn="ctr"/>
            <a:r>
              <a:rPr lang="fr-FR" sz="2000" b="1" dirty="0" smtClean="0"/>
              <a:t>Domaine SNV</a:t>
            </a:r>
          </a:p>
          <a:p>
            <a:pPr algn="ctr"/>
            <a:endParaRPr lang="fr-FR" sz="2000" b="1" dirty="0" smtClean="0"/>
          </a:p>
        </p:txBody>
      </p:sp>
      <p:sp>
        <p:nvSpPr>
          <p:cNvPr id="14338" name="AutoShape 2" descr="Biologie – ISTE E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ZoneTexte 1"/>
          <p:cNvSpPr txBox="1"/>
          <p:nvPr/>
        </p:nvSpPr>
        <p:spPr>
          <a:xfrm flipH="1">
            <a:off x="3037985" y="616805"/>
            <a:ext cx="4824536" cy="338554"/>
          </a:xfrm>
          <a:prstGeom prst="rect">
            <a:avLst/>
          </a:prstGeom>
          <a:noFill/>
        </p:spPr>
        <p:txBody>
          <a:bodyPr wrap="square" rtlCol="0">
            <a:spAutoFit/>
          </a:bodyPr>
          <a:lstStyle/>
          <a:p>
            <a:r>
              <a:rPr lang="fr-FR" sz="1600" dirty="0" smtClean="0"/>
              <a:t>Université Abderrahmane Mira de Bejaia</a:t>
            </a:r>
            <a:endParaRPr lang="fr-FR" sz="1600" dirty="0"/>
          </a:p>
        </p:txBody>
      </p:sp>
      <p:pic>
        <p:nvPicPr>
          <p:cNvPr id="1026" name="Picture 2" descr="Accueil: Tous les cours | Accue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092" y="4005064"/>
            <a:ext cx="3210980" cy="285293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788024" y="5013176"/>
            <a:ext cx="4320480" cy="1754326"/>
          </a:xfrm>
          <a:prstGeom prst="rect">
            <a:avLst/>
          </a:prstGeom>
          <a:noFill/>
        </p:spPr>
        <p:txBody>
          <a:bodyPr wrap="square" rtlCol="0">
            <a:spAutoFit/>
          </a:bodyPr>
          <a:lstStyle/>
          <a:p>
            <a:pPr>
              <a:lnSpc>
                <a:spcPct val="150000"/>
              </a:lnSpc>
            </a:pPr>
            <a:r>
              <a:rPr lang="fr-FR" u="sng" smtClean="0"/>
              <a:t>Présentée par :</a:t>
            </a:r>
          </a:p>
          <a:p>
            <a:pPr>
              <a:lnSpc>
                <a:spcPct val="150000"/>
              </a:lnSpc>
            </a:pPr>
            <a:r>
              <a:rPr lang="fr-FR" b="1" i="1" smtClean="0"/>
              <a:t>Dr TAMENDJARI- METTOUCHI S.</a:t>
            </a:r>
          </a:p>
          <a:p>
            <a:pPr>
              <a:lnSpc>
                <a:spcPct val="150000"/>
              </a:lnSpc>
            </a:pPr>
            <a:r>
              <a:rPr lang="fr-FR" i="1" smtClean="0"/>
              <a:t>  Chef de filière Sciences Alimentaires</a:t>
            </a:r>
          </a:p>
          <a:p>
            <a:pPr>
              <a:lnSpc>
                <a:spcPct val="150000"/>
              </a:lnSpc>
            </a:pPr>
            <a:r>
              <a:rPr lang="fr-FR" i="1"/>
              <a:t> </a:t>
            </a:r>
            <a:r>
              <a:rPr lang="fr-FR" i="1" smtClean="0"/>
              <a:t>      soraya.mettouchi@univ-bejaia.dz</a:t>
            </a:r>
            <a:endParaRPr lang="fr-FR" i="1"/>
          </a:p>
        </p:txBody>
      </p:sp>
      <p:pic>
        <p:nvPicPr>
          <p:cNvPr id="8" name="Picture 2" descr="Bienfaits des aliments complets | Whole Earth &amp; S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01256" y="3577498"/>
            <a:ext cx="5243022" cy="17776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ienfaits des aliments complets | Whole Earth &amp; S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39178" y="1686023"/>
            <a:ext cx="5243022" cy="1853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499992" y="308905"/>
            <a:ext cx="4068508" cy="6457498"/>
            <a:chOff x="71444" y="116632"/>
            <a:chExt cx="4068508" cy="6457498"/>
          </a:xfrm>
        </p:grpSpPr>
        <p:grpSp>
          <p:nvGrpSpPr>
            <p:cNvPr id="8" name="Groupe 7"/>
            <p:cNvGrpSpPr/>
            <p:nvPr/>
          </p:nvGrpSpPr>
          <p:grpSpPr>
            <a:xfrm>
              <a:off x="899592" y="116632"/>
              <a:ext cx="2448272" cy="1080120"/>
              <a:chOff x="899592" y="116632"/>
              <a:chExt cx="2448272" cy="1080120"/>
            </a:xfrm>
          </p:grpSpPr>
          <p:sp>
            <p:nvSpPr>
              <p:cNvPr id="7" name="Rectangle avec flèche vers le bas 6"/>
              <p:cNvSpPr/>
              <p:nvPr/>
            </p:nvSpPr>
            <p:spPr>
              <a:xfrm>
                <a:off x="899592" y="116632"/>
                <a:ext cx="2448272" cy="1080120"/>
              </a:xfrm>
              <a:prstGeom prst="downArrowCallout">
                <a:avLst/>
              </a:prstGeom>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006723" y="246104"/>
                <a:ext cx="2340204" cy="400110"/>
              </a:xfrm>
              <a:prstGeom prst="rect">
                <a:avLst/>
              </a:prstGeom>
              <a:noFill/>
            </p:spPr>
            <p:txBody>
              <a:bodyPr wrap="square" rtlCol="0">
                <a:spAutoFit/>
              </a:bodyPr>
              <a:lstStyle/>
              <a:p>
                <a:r>
                  <a:rPr lang="fr-FR" sz="2000" b="1" dirty="0" smtClean="0">
                    <a:solidFill>
                      <a:schemeClr val="bg1"/>
                    </a:solidFill>
                  </a:rPr>
                  <a:t>Licence TAACQ</a:t>
                </a:r>
                <a:endParaRPr lang="fr-FR" sz="2000" b="1" dirty="0">
                  <a:solidFill>
                    <a:schemeClr val="bg1"/>
                  </a:solidFill>
                </a:endParaRPr>
              </a:p>
            </p:txBody>
          </p:sp>
        </p:grpSp>
        <p:sp>
          <p:nvSpPr>
            <p:cNvPr id="5" name="ZoneTexte 4"/>
            <p:cNvSpPr txBox="1"/>
            <p:nvPr/>
          </p:nvSpPr>
          <p:spPr>
            <a:xfrm>
              <a:off x="71444" y="1196752"/>
              <a:ext cx="4068508" cy="2585323"/>
            </a:xfrm>
            <a:prstGeom prst="rect">
              <a:avLst/>
            </a:prstGeom>
            <a:noFill/>
            <a:ln w="47625">
              <a:solidFill>
                <a:schemeClr val="accent1">
                  <a:shade val="70000"/>
                  <a:satMod val="150000"/>
                </a:schemeClr>
              </a:solidFill>
            </a:ln>
          </p:spPr>
          <p:txBody>
            <a:bodyPr wrap="square" rtlCol="0">
              <a:spAutoFit/>
            </a:bodyPr>
            <a:lstStyle/>
            <a:p>
              <a:r>
                <a:rPr lang="fr-FR" b="1" u="sng" dirty="0" smtClean="0"/>
                <a:t>Objectifs de la formation:</a:t>
              </a:r>
            </a:p>
            <a:p>
              <a:pPr>
                <a:buFont typeface="Wingdings" pitchFamily="2" charset="2"/>
                <a:buChar char="Ø"/>
              </a:pPr>
              <a:r>
                <a:rPr lang="fr-FR" dirty="0" smtClean="0"/>
                <a:t>Formation de spécialistes dans le domaine </a:t>
              </a:r>
              <a:r>
                <a:rPr lang="fr-FR" b="1" dirty="0" smtClean="0"/>
                <a:t>des technologies de transformation des matières alimentaires.</a:t>
              </a:r>
            </a:p>
            <a:p>
              <a:pPr>
                <a:buFont typeface="Wingdings" pitchFamily="2" charset="2"/>
                <a:buChar char="Ø"/>
              </a:pPr>
              <a:r>
                <a:rPr lang="fr-FR" dirty="0"/>
                <a:t> </a:t>
              </a:r>
              <a:r>
                <a:rPr lang="fr-FR" dirty="0" smtClean="0"/>
                <a:t>Connaissance</a:t>
              </a:r>
              <a:r>
                <a:rPr lang="fr-FR" dirty="0"/>
                <a:t> </a:t>
              </a:r>
              <a:r>
                <a:rPr lang="fr-FR" dirty="0" smtClean="0"/>
                <a:t>approfondies </a:t>
              </a:r>
              <a:r>
                <a:rPr lang="fr-FR" dirty="0"/>
                <a:t>en matière </a:t>
              </a:r>
              <a:r>
                <a:rPr lang="fr-FR" b="1" dirty="0"/>
                <a:t>d’outils d’analyse </a:t>
              </a:r>
              <a:r>
                <a:rPr lang="fr-FR" dirty="0"/>
                <a:t>appliqués aux productions alimentaires </a:t>
              </a:r>
            </a:p>
          </p:txBody>
        </p:sp>
        <p:sp>
          <p:nvSpPr>
            <p:cNvPr id="6" name="ZoneTexte 5"/>
            <p:cNvSpPr txBox="1"/>
            <p:nvPr/>
          </p:nvSpPr>
          <p:spPr>
            <a:xfrm>
              <a:off x="71444" y="3988807"/>
              <a:ext cx="4032504" cy="2585323"/>
            </a:xfrm>
            <a:prstGeom prst="rect">
              <a:avLst/>
            </a:prstGeom>
            <a:noFill/>
            <a:ln w="47625">
              <a:solidFill>
                <a:schemeClr val="accent1">
                  <a:shade val="70000"/>
                  <a:satMod val="150000"/>
                </a:schemeClr>
              </a:solidFill>
            </a:ln>
          </p:spPr>
          <p:txBody>
            <a:bodyPr wrap="square" rtlCol="0">
              <a:spAutoFit/>
            </a:bodyPr>
            <a:lstStyle/>
            <a:p>
              <a:r>
                <a:rPr lang="fr-FR" b="1" u="sng" dirty="0" smtClean="0"/>
                <a:t>Projection professionnelle</a:t>
              </a:r>
              <a:r>
                <a:rPr lang="fr-FR" b="1" dirty="0" smtClean="0"/>
                <a:t>:</a:t>
              </a:r>
            </a:p>
            <a:p>
              <a:pPr>
                <a:buFont typeface="Wingdings" pitchFamily="2" charset="2"/>
                <a:buChar char="ü"/>
              </a:pPr>
              <a:r>
                <a:rPr lang="fr-FR" dirty="0" smtClean="0"/>
                <a:t>- </a:t>
              </a:r>
              <a:r>
                <a:rPr lang="fr-FR" dirty="0"/>
                <a:t>Cadre dans les entreprises agro-alimentaires en production ou dans la recherche et </a:t>
              </a:r>
              <a:r>
                <a:rPr lang="fr-FR" dirty="0" smtClean="0"/>
                <a:t>développement</a:t>
              </a:r>
              <a:endParaRPr lang="fr-FR" dirty="0"/>
            </a:p>
            <a:p>
              <a:pPr>
                <a:buFont typeface="Wingdings" pitchFamily="2" charset="2"/>
                <a:buChar char="ü"/>
              </a:pPr>
              <a:r>
                <a:rPr lang="fr-FR" dirty="0" smtClean="0"/>
                <a:t>Laboratoires </a:t>
              </a:r>
              <a:r>
                <a:rPr lang="fr-FR" dirty="0"/>
                <a:t>de contrôle de qualité propres aux IAA ou des laboratoires de répression des </a:t>
              </a:r>
              <a:r>
                <a:rPr lang="fr-FR" dirty="0" smtClean="0"/>
                <a:t>fraudes</a:t>
              </a:r>
            </a:p>
            <a:p>
              <a:pPr>
                <a:buFont typeface="Wingdings" pitchFamily="2" charset="2"/>
                <a:buChar char="ü"/>
              </a:pPr>
              <a:r>
                <a:rPr lang="fr-FR" dirty="0" smtClean="0"/>
                <a:t>Accès </a:t>
              </a:r>
              <a:r>
                <a:rPr lang="fr-FR" dirty="0" smtClean="0"/>
                <a:t>au Master</a:t>
              </a:r>
              <a:endParaRPr lang="fr-FR" dirty="0"/>
            </a:p>
          </p:txBody>
        </p:sp>
      </p:grpSp>
      <p:grpSp>
        <p:nvGrpSpPr>
          <p:cNvPr id="3" name="Groupe 2"/>
          <p:cNvGrpSpPr/>
          <p:nvPr/>
        </p:nvGrpSpPr>
        <p:grpSpPr>
          <a:xfrm>
            <a:off x="323528" y="308905"/>
            <a:ext cx="3888432" cy="5917374"/>
            <a:chOff x="4521945" y="116632"/>
            <a:chExt cx="3888432" cy="5917374"/>
          </a:xfrm>
        </p:grpSpPr>
        <p:grpSp>
          <p:nvGrpSpPr>
            <p:cNvPr id="9" name="Groupe 8"/>
            <p:cNvGrpSpPr/>
            <p:nvPr/>
          </p:nvGrpSpPr>
          <p:grpSpPr>
            <a:xfrm>
              <a:off x="5292080" y="116632"/>
              <a:ext cx="2448272" cy="1080120"/>
              <a:chOff x="899592" y="69058"/>
              <a:chExt cx="2448272" cy="1080120"/>
            </a:xfrm>
          </p:grpSpPr>
          <p:sp>
            <p:nvSpPr>
              <p:cNvPr id="10" name="Rectangle avec flèche vers le bas 9"/>
              <p:cNvSpPr/>
              <p:nvPr/>
            </p:nvSpPr>
            <p:spPr>
              <a:xfrm>
                <a:off x="899592" y="69058"/>
                <a:ext cx="2448272" cy="1080120"/>
              </a:xfrm>
              <a:prstGeom prst="downArrowCallout">
                <a:avLst/>
              </a:prstGeom>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37569" y="164817"/>
                <a:ext cx="1994271" cy="400110"/>
              </a:xfrm>
              <a:prstGeom prst="rect">
                <a:avLst/>
              </a:prstGeom>
              <a:noFill/>
            </p:spPr>
            <p:txBody>
              <a:bodyPr wrap="square" rtlCol="0">
                <a:spAutoFit/>
              </a:bodyPr>
              <a:lstStyle/>
              <a:p>
                <a:r>
                  <a:rPr lang="fr-FR" sz="2000" b="1" dirty="0" smtClean="0">
                    <a:solidFill>
                      <a:schemeClr val="bg1"/>
                    </a:solidFill>
                  </a:rPr>
                  <a:t>Licence ANP</a:t>
                </a:r>
                <a:endParaRPr lang="fr-FR" sz="2000" b="1" dirty="0">
                  <a:solidFill>
                    <a:schemeClr val="bg1"/>
                  </a:solidFill>
                </a:endParaRPr>
              </a:p>
            </p:txBody>
          </p:sp>
        </p:grpSp>
        <p:sp>
          <p:nvSpPr>
            <p:cNvPr id="12" name="ZoneTexte 11"/>
            <p:cNvSpPr txBox="1"/>
            <p:nvPr/>
          </p:nvSpPr>
          <p:spPr>
            <a:xfrm>
              <a:off x="4521945" y="1228959"/>
              <a:ext cx="3888432" cy="2585323"/>
            </a:xfrm>
            <a:prstGeom prst="rect">
              <a:avLst/>
            </a:prstGeom>
            <a:noFill/>
            <a:ln w="47625">
              <a:solidFill>
                <a:schemeClr val="accent1">
                  <a:shade val="70000"/>
                  <a:satMod val="150000"/>
                </a:schemeClr>
              </a:solidFill>
            </a:ln>
          </p:spPr>
          <p:txBody>
            <a:bodyPr wrap="square" rtlCol="0">
              <a:spAutoFit/>
            </a:bodyPr>
            <a:lstStyle/>
            <a:p>
              <a:r>
                <a:rPr lang="fr-FR" b="1" u="sng" dirty="0" smtClean="0"/>
                <a:t>Objectifs de la formation:</a:t>
              </a:r>
            </a:p>
            <a:p>
              <a:pPr>
                <a:buFont typeface="Wingdings" pitchFamily="2" charset="2"/>
                <a:buChar char="Ø"/>
              </a:pPr>
              <a:r>
                <a:rPr lang="fr-FR" dirty="0"/>
                <a:t>Acquisition des connaissances sur la </a:t>
              </a:r>
              <a:r>
                <a:rPr lang="fr-FR" dirty="0" smtClean="0"/>
                <a:t>nutrition</a:t>
              </a:r>
              <a:r>
                <a:rPr lang="fr-FR" dirty="0"/>
                <a:t>, les aliments, et les pathologies qui leurs sont associées. </a:t>
              </a:r>
              <a:endParaRPr lang="fr-FR" dirty="0" smtClean="0"/>
            </a:p>
            <a:p>
              <a:pPr>
                <a:buFont typeface="Wingdings" pitchFamily="2" charset="2"/>
                <a:buChar char="Ø"/>
              </a:pPr>
              <a:r>
                <a:rPr lang="fr-FR" dirty="0" smtClean="0"/>
                <a:t> Etude </a:t>
              </a:r>
              <a:r>
                <a:rPr lang="fr-FR" b="1" dirty="0"/>
                <a:t>des </a:t>
              </a:r>
              <a:r>
                <a:rPr lang="fr-FR" b="1" dirty="0" smtClean="0"/>
                <a:t>métabolismes </a:t>
              </a:r>
              <a:r>
                <a:rPr lang="fr-FR" dirty="0" smtClean="0"/>
                <a:t>des </a:t>
              </a:r>
              <a:r>
                <a:rPr lang="fr-FR" b="1" dirty="0"/>
                <a:t>comportements alimentaires </a:t>
              </a:r>
              <a:r>
                <a:rPr lang="fr-FR" dirty="0" smtClean="0"/>
                <a:t>.</a:t>
              </a:r>
            </a:p>
            <a:p>
              <a:pPr>
                <a:buFont typeface="Wingdings" pitchFamily="2" charset="2"/>
                <a:buChar char="Ø"/>
              </a:pPr>
              <a:r>
                <a:rPr lang="fr-FR" dirty="0" smtClean="0"/>
                <a:t> </a:t>
              </a:r>
              <a:r>
                <a:rPr lang="fr-FR" b="1" dirty="0"/>
                <a:t>prévention des pathologies </a:t>
              </a:r>
              <a:r>
                <a:rPr lang="fr-FR" dirty="0" smtClean="0"/>
                <a:t>liées à la </a:t>
              </a:r>
              <a:r>
                <a:rPr lang="fr-FR" dirty="0"/>
                <a:t>nutrition.</a:t>
              </a:r>
            </a:p>
          </p:txBody>
        </p:sp>
        <p:sp>
          <p:nvSpPr>
            <p:cNvPr id="13" name="ZoneTexte 12"/>
            <p:cNvSpPr txBox="1"/>
            <p:nvPr/>
          </p:nvSpPr>
          <p:spPr>
            <a:xfrm>
              <a:off x="4521945" y="4002681"/>
              <a:ext cx="3852428" cy="2031325"/>
            </a:xfrm>
            <a:prstGeom prst="rect">
              <a:avLst/>
            </a:prstGeom>
            <a:noFill/>
            <a:ln w="47625">
              <a:solidFill>
                <a:schemeClr val="accent1">
                  <a:shade val="70000"/>
                  <a:satMod val="150000"/>
                </a:schemeClr>
              </a:solidFill>
            </a:ln>
          </p:spPr>
          <p:txBody>
            <a:bodyPr wrap="square" rtlCol="0">
              <a:spAutoFit/>
            </a:bodyPr>
            <a:lstStyle/>
            <a:p>
              <a:r>
                <a:rPr lang="fr-FR" b="1" u="sng" smtClean="0"/>
                <a:t>Projection professionnelle</a:t>
              </a:r>
              <a:r>
                <a:rPr lang="fr-FR" b="1" smtClean="0"/>
                <a:t>:</a:t>
              </a:r>
            </a:p>
            <a:p>
              <a:pPr>
                <a:buFont typeface="Wingdings" pitchFamily="2" charset="2"/>
                <a:buChar char="ü"/>
              </a:pPr>
              <a:r>
                <a:rPr lang="fr-FR"/>
                <a:t>- Entreprises agroalimentaires </a:t>
              </a:r>
              <a:endParaRPr lang="fr-FR" smtClean="0"/>
            </a:p>
            <a:p>
              <a:pPr>
                <a:buFont typeface="Wingdings" pitchFamily="2" charset="2"/>
                <a:buChar char="ü"/>
              </a:pPr>
              <a:r>
                <a:rPr lang="fr-FR" smtClean="0"/>
                <a:t>Services </a:t>
              </a:r>
              <a:r>
                <a:rPr lang="fr-FR"/>
                <a:t>publics de réglementation et normalisation des activités liées à </a:t>
              </a:r>
              <a:r>
                <a:rPr lang="fr-FR" smtClean="0"/>
                <a:t>l’alimentation</a:t>
              </a:r>
            </a:p>
            <a:p>
              <a:pPr>
                <a:buFont typeface="Wingdings" pitchFamily="2" charset="2"/>
                <a:buChar char="ü"/>
              </a:pPr>
              <a:r>
                <a:rPr lang="fr-FR" smtClean="0"/>
                <a:t>Accès </a:t>
              </a:r>
              <a:r>
                <a:rPr lang="fr-FR"/>
                <a:t>au Master et au </a:t>
              </a:r>
              <a:r>
                <a:rPr lang="fr-FR" smtClean="0"/>
                <a:t>Doctorat</a:t>
              </a:r>
            </a:p>
            <a:p>
              <a:pPr>
                <a:buFont typeface="Wingdings" pitchFamily="2" charset="2"/>
                <a:buChar char="ü"/>
              </a:pPr>
              <a:r>
                <a:rPr lang="fr-FR" smtClean="0"/>
                <a:t>Enseignement académique</a:t>
              </a:r>
              <a:endParaRPr lang="fr-FR"/>
            </a:p>
          </p:txBody>
        </p:sp>
      </p:grpSp>
    </p:spTree>
    <p:extLst>
      <p:ext uri="{BB962C8B-B14F-4D97-AF65-F5344CB8AC3E}">
        <p14:creationId xmlns:p14="http://schemas.microsoft.com/office/powerpoint/2010/main" val="518442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44"/>
          <p:cNvSpPr>
            <a:spLocks noChangeArrowheads="1"/>
          </p:cNvSpPr>
          <p:nvPr/>
        </p:nvSpPr>
        <p:spPr bwMode="auto">
          <a:xfrm rot="20541444">
            <a:off x="1649017" y="3058718"/>
            <a:ext cx="2181402" cy="818582"/>
          </a:xfrm>
          <a:prstGeom prst="roundRect">
            <a:avLst>
              <a:gd name="adj" fmla="val 16667"/>
            </a:avLst>
          </a:prstGeom>
          <a:gradFill>
            <a:gsLst>
              <a:gs pos="92000">
                <a:srgbClr val="FF0000"/>
              </a:gs>
              <a:gs pos="100000">
                <a:schemeClr val="accent3">
                  <a:shade val="94000"/>
                  <a:satMod val="135000"/>
                </a:schemeClr>
              </a:gs>
            </a:gsLs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lIns="0" tIns="0" rIns="0" bIns="0"/>
          <a:lstStyle/>
          <a:p>
            <a:pPr algn="ctr" eaLnBrk="1" hangingPunct="1">
              <a:spcAft>
                <a:spcPts val="0"/>
              </a:spcAft>
              <a:defRPr/>
            </a:pPr>
            <a:r>
              <a:rPr lang="fr-FR" b="1" dirty="0">
                <a:solidFill>
                  <a:schemeClr val="bg1">
                    <a:lumMod val="95000"/>
                  </a:schemeClr>
                </a:solidFill>
                <a:latin typeface="Cambria" pitchFamily="18" charset="0"/>
                <a:cs typeface="Times New Roman" pitchFamily="18" charset="0"/>
              </a:rPr>
              <a:t>Formations transdisciplinaires</a:t>
            </a:r>
            <a:endParaRPr lang="fr-FR" dirty="0">
              <a:solidFill>
                <a:schemeClr val="bg1">
                  <a:lumMod val="95000"/>
                </a:schemeClr>
              </a:solidFill>
              <a:latin typeface="Times New Roman" pitchFamily="18" charset="0"/>
              <a:cs typeface="Times New Roman" pitchFamily="18" charset="0"/>
            </a:endParaRPr>
          </a:p>
        </p:txBody>
      </p:sp>
      <p:grpSp>
        <p:nvGrpSpPr>
          <p:cNvPr id="9" name="Groupe 8"/>
          <p:cNvGrpSpPr/>
          <p:nvPr/>
        </p:nvGrpSpPr>
        <p:grpSpPr>
          <a:xfrm>
            <a:off x="235864" y="3645024"/>
            <a:ext cx="2589250" cy="867782"/>
            <a:chOff x="488905" y="1538190"/>
            <a:chExt cx="2928958" cy="867782"/>
          </a:xfrm>
          <a:noFill/>
        </p:grpSpPr>
        <p:sp>
          <p:nvSpPr>
            <p:cNvPr id="10" name="Ellipse 9"/>
            <p:cNvSpPr/>
            <p:nvPr/>
          </p:nvSpPr>
          <p:spPr>
            <a:xfrm>
              <a:off x="488905" y="1538190"/>
              <a:ext cx="2928958" cy="785818"/>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012015" y="1574975"/>
              <a:ext cx="1798716" cy="830997"/>
            </a:xfrm>
            <a:prstGeom prst="rect">
              <a:avLst/>
            </a:prstGeom>
            <a:grpFill/>
            <a:ln>
              <a:solidFill>
                <a:srgbClr val="00B050"/>
              </a:solidFill>
            </a:ln>
          </p:spPr>
          <p:txBody>
            <a:bodyPr wrap="square" rtlCol="0">
              <a:spAutoFit/>
            </a:bodyPr>
            <a:lstStyle/>
            <a:p>
              <a:pPr algn="ctr"/>
              <a:r>
                <a:rPr lang="fr-FR" sz="1600" b="1" dirty="0" smtClean="0"/>
                <a:t>Masters Académiques  </a:t>
              </a:r>
            </a:p>
            <a:p>
              <a:endParaRPr lang="fr-FR" sz="1600" b="1" dirty="0"/>
            </a:p>
          </p:txBody>
        </p:sp>
      </p:grpSp>
      <p:sp>
        <p:nvSpPr>
          <p:cNvPr id="12" name="ZoneTexte 11"/>
          <p:cNvSpPr txBox="1"/>
          <p:nvPr/>
        </p:nvSpPr>
        <p:spPr>
          <a:xfrm>
            <a:off x="61637" y="4509120"/>
            <a:ext cx="2710163" cy="584775"/>
          </a:xfrm>
          <a:prstGeom prst="rect">
            <a:avLst/>
          </a:prstGeom>
          <a:noFill/>
          <a:ln w="63500">
            <a:solidFill>
              <a:schemeClr val="accent1">
                <a:lumMod val="75000"/>
              </a:schemeClr>
            </a:solidFill>
          </a:ln>
        </p:spPr>
        <p:txBody>
          <a:bodyPr wrap="square" rtlCol="0">
            <a:spAutoFit/>
          </a:bodyPr>
          <a:lstStyle/>
          <a:p>
            <a:pPr algn="ctr"/>
            <a:r>
              <a:rPr lang="fr-FR" sz="1600" b="1" dirty="0" smtClean="0">
                <a:latin typeface="Arial" panose="020B0604020202020204" pitchFamily="34" charset="0"/>
                <a:cs typeface="Arial" panose="020B0604020202020204" pitchFamily="34" charset="0"/>
              </a:rPr>
              <a:t>Qualité des produits et sécurité alimentaire</a:t>
            </a:r>
            <a:endParaRPr lang="fr-FR" sz="1600" b="1" dirty="0">
              <a:latin typeface="Arial" panose="020B0604020202020204" pitchFamily="34" charset="0"/>
              <a:cs typeface="Arial" panose="020B0604020202020204" pitchFamily="34" charset="0"/>
            </a:endParaRPr>
          </a:p>
        </p:txBody>
      </p:sp>
      <p:sp>
        <p:nvSpPr>
          <p:cNvPr id="13" name="ZoneTexte 12"/>
          <p:cNvSpPr txBox="1"/>
          <p:nvPr/>
        </p:nvSpPr>
        <p:spPr>
          <a:xfrm>
            <a:off x="61637" y="5292497"/>
            <a:ext cx="2721075" cy="584775"/>
          </a:xfrm>
          <a:prstGeom prst="rect">
            <a:avLst/>
          </a:prstGeom>
          <a:noFill/>
          <a:ln w="63500">
            <a:solidFill>
              <a:schemeClr val="accent1">
                <a:lumMod val="75000"/>
              </a:schemeClr>
            </a:solidFill>
          </a:ln>
        </p:spPr>
        <p:txBody>
          <a:bodyPr wrap="square" rtlCol="0">
            <a:spAutoFit/>
          </a:bodyPr>
          <a:lstStyle/>
          <a:p>
            <a:pPr algn="ctr"/>
            <a:r>
              <a:rPr lang="fr-FR" sz="1600" b="1" dirty="0" smtClean="0">
                <a:latin typeface="Arial" panose="020B0604020202020204" pitchFamily="34" charset="0"/>
                <a:cs typeface="Arial" panose="020B0604020202020204" pitchFamily="34" charset="0"/>
              </a:rPr>
              <a:t>Production et Transformation Laitière</a:t>
            </a:r>
            <a:endParaRPr lang="fr-FR" sz="1600" b="1" dirty="0">
              <a:latin typeface="Arial" panose="020B0604020202020204" pitchFamily="34" charset="0"/>
              <a:cs typeface="Arial" panose="020B0604020202020204" pitchFamily="34" charset="0"/>
            </a:endParaRPr>
          </a:p>
        </p:txBody>
      </p:sp>
      <p:sp>
        <p:nvSpPr>
          <p:cNvPr id="14" name="ZoneTexte 13"/>
          <p:cNvSpPr txBox="1"/>
          <p:nvPr/>
        </p:nvSpPr>
        <p:spPr>
          <a:xfrm>
            <a:off x="2997787" y="6084585"/>
            <a:ext cx="2798349" cy="584775"/>
          </a:xfrm>
          <a:prstGeom prst="rect">
            <a:avLst/>
          </a:prstGeom>
          <a:noFill/>
          <a:ln w="63500">
            <a:solidFill>
              <a:schemeClr val="accent1">
                <a:lumMod val="75000"/>
              </a:schemeClr>
            </a:solidFill>
          </a:ln>
        </p:spPr>
        <p:txBody>
          <a:bodyPr wrap="square" rtlCol="0">
            <a:spAutoFit/>
          </a:bodyPr>
          <a:lstStyle/>
          <a:p>
            <a:pPr algn="ctr"/>
            <a:r>
              <a:rPr lang="fr-FR" sz="1600" b="1" smtClean="0">
                <a:latin typeface="Arial" panose="020B0604020202020204" pitchFamily="34" charset="0"/>
                <a:cs typeface="Arial" panose="020B0604020202020204" pitchFamily="34" charset="0"/>
              </a:rPr>
              <a:t>Technologie Agro-Alimentaire</a:t>
            </a:r>
            <a:endParaRPr lang="fr-FR" sz="1600" b="1" dirty="0" smtClean="0">
              <a:latin typeface="Arial" panose="020B0604020202020204" pitchFamily="34" charset="0"/>
              <a:cs typeface="Arial" panose="020B0604020202020204" pitchFamily="34" charset="0"/>
            </a:endParaRPr>
          </a:p>
        </p:txBody>
      </p:sp>
      <p:sp>
        <p:nvSpPr>
          <p:cNvPr id="15" name="ZoneTexte 14"/>
          <p:cNvSpPr txBox="1"/>
          <p:nvPr/>
        </p:nvSpPr>
        <p:spPr>
          <a:xfrm>
            <a:off x="3008796" y="5292497"/>
            <a:ext cx="2774891" cy="584775"/>
          </a:xfrm>
          <a:prstGeom prst="rect">
            <a:avLst/>
          </a:prstGeom>
          <a:noFill/>
          <a:ln w="63500">
            <a:solidFill>
              <a:schemeClr val="accent1">
                <a:lumMod val="75000"/>
              </a:schemeClr>
            </a:solidFill>
          </a:ln>
        </p:spPr>
        <p:txBody>
          <a:bodyPr wrap="square" rtlCol="0">
            <a:spAutoFit/>
          </a:bodyPr>
          <a:lstStyle/>
          <a:p>
            <a:pPr algn="ctr"/>
            <a:r>
              <a:rPr lang="fr-FR" sz="1600" b="1" dirty="0" smtClean="0">
                <a:latin typeface="Arial" panose="020B0604020202020204" pitchFamily="34" charset="0"/>
                <a:cs typeface="Arial" panose="020B0604020202020204" pitchFamily="34" charset="0"/>
              </a:rPr>
              <a:t>Conservation des Aliments et Emballage</a:t>
            </a:r>
            <a:endParaRPr lang="fr-FR" sz="1600" b="1" dirty="0">
              <a:latin typeface="Arial" panose="020B0604020202020204" pitchFamily="34" charset="0"/>
              <a:cs typeface="Arial" panose="020B0604020202020204" pitchFamily="34" charset="0"/>
            </a:endParaRPr>
          </a:p>
        </p:txBody>
      </p:sp>
      <p:sp>
        <p:nvSpPr>
          <p:cNvPr id="16" name="ZoneTexte 15"/>
          <p:cNvSpPr txBox="1"/>
          <p:nvPr/>
        </p:nvSpPr>
        <p:spPr>
          <a:xfrm>
            <a:off x="3008796" y="4500409"/>
            <a:ext cx="2787340" cy="584775"/>
          </a:xfrm>
          <a:prstGeom prst="rect">
            <a:avLst/>
          </a:prstGeom>
          <a:noFill/>
          <a:ln w="63500">
            <a:solidFill>
              <a:schemeClr val="accent1">
                <a:lumMod val="75000"/>
              </a:schemeClr>
            </a:solidFill>
          </a:ln>
        </p:spPr>
        <p:txBody>
          <a:bodyPr wrap="square" rtlCol="0">
            <a:spAutoFit/>
          </a:bodyPr>
          <a:lstStyle/>
          <a:p>
            <a:pPr algn="ctr"/>
            <a:r>
              <a:rPr lang="fr-FR" sz="1600" b="1" dirty="0" smtClean="0">
                <a:latin typeface="Arial" panose="020B0604020202020204" pitchFamily="34" charset="0"/>
                <a:cs typeface="Arial" panose="020B0604020202020204" pitchFamily="34" charset="0"/>
              </a:rPr>
              <a:t>Sciences des </a:t>
            </a:r>
            <a:r>
              <a:rPr lang="fr-FR" sz="1600" b="1" smtClean="0">
                <a:latin typeface="Arial" panose="020B0604020202020204" pitchFamily="34" charset="0"/>
                <a:cs typeface="Arial" panose="020B0604020202020204" pitchFamily="34" charset="0"/>
              </a:rPr>
              <a:t>Corps Gras</a:t>
            </a:r>
          </a:p>
          <a:p>
            <a:pPr algn="ctr"/>
            <a:endParaRPr lang="fr-FR" sz="1600" b="1" dirty="0">
              <a:latin typeface="Arial" panose="020B0604020202020204" pitchFamily="34" charset="0"/>
              <a:cs typeface="Arial" panose="020B0604020202020204" pitchFamily="34" charset="0"/>
            </a:endParaRPr>
          </a:p>
        </p:txBody>
      </p:sp>
      <p:grpSp>
        <p:nvGrpSpPr>
          <p:cNvPr id="21" name="Groupe 20"/>
          <p:cNvGrpSpPr/>
          <p:nvPr/>
        </p:nvGrpSpPr>
        <p:grpSpPr>
          <a:xfrm>
            <a:off x="3020212" y="3579286"/>
            <a:ext cx="2631908" cy="785818"/>
            <a:chOff x="428596" y="4071942"/>
            <a:chExt cx="2928958" cy="785818"/>
          </a:xfrm>
        </p:grpSpPr>
        <p:sp>
          <p:nvSpPr>
            <p:cNvPr id="22" name="Ellipse 21"/>
            <p:cNvSpPr/>
            <p:nvPr/>
          </p:nvSpPr>
          <p:spPr>
            <a:xfrm>
              <a:off x="428596" y="4071942"/>
              <a:ext cx="2928958" cy="78581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714347" y="4143380"/>
              <a:ext cx="2548638" cy="584775"/>
            </a:xfrm>
            <a:prstGeom prst="rect">
              <a:avLst/>
            </a:prstGeom>
            <a:noFill/>
            <a:ln>
              <a:noFill/>
            </a:ln>
          </p:spPr>
          <p:txBody>
            <a:bodyPr wrap="square" rtlCol="0">
              <a:spAutoFit/>
            </a:bodyPr>
            <a:lstStyle/>
            <a:p>
              <a:pPr algn="ctr"/>
              <a:r>
                <a:rPr lang="fr-FR" sz="1600" b="1" smtClean="0"/>
                <a:t>Masters Professionnalisants</a:t>
              </a:r>
              <a:endParaRPr lang="fr-FR" sz="1600" b="1" dirty="0"/>
            </a:p>
          </p:txBody>
        </p:sp>
      </p:grpSp>
      <p:sp>
        <p:nvSpPr>
          <p:cNvPr id="24" name="ZoneTexte 23"/>
          <p:cNvSpPr txBox="1"/>
          <p:nvPr/>
        </p:nvSpPr>
        <p:spPr>
          <a:xfrm>
            <a:off x="611560" y="6858000"/>
            <a:ext cx="5832648" cy="1477328"/>
          </a:xfrm>
          <a:prstGeom prst="rect">
            <a:avLst/>
          </a:prstGeom>
          <a:noFill/>
        </p:spPr>
        <p:txBody>
          <a:bodyPr wrap="square" rtlCol="0">
            <a:spAutoFit/>
          </a:bodyPr>
          <a:lstStyle/>
          <a:p>
            <a:r>
              <a:rPr lang="fr-FR" smtClean="0"/>
              <a:t>Les diplomés en masters de differentes spécialités en plus des potentialités d’employabilité dans les entreprises AA relevant de la spécialité , des laboratoires d’analyses peuvent postuler pour un doctorat dans la filière</a:t>
            </a:r>
            <a:endParaRPr lang="fr-FR"/>
          </a:p>
        </p:txBody>
      </p:sp>
      <p:grpSp>
        <p:nvGrpSpPr>
          <p:cNvPr id="25" name="Groupe 24"/>
          <p:cNvGrpSpPr/>
          <p:nvPr/>
        </p:nvGrpSpPr>
        <p:grpSpPr>
          <a:xfrm>
            <a:off x="6331612" y="2160242"/>
            <a:ext cx="2393616" cy="3284981"/>
            <a:chOff x="6759826" y="1369529"/>
            <a:chExt cx="2393616" cy="2913288"/>
          </a:xfrm>
        </p:grpSpPr>
        <p:sp>
          <p:nvSpPr>
            <p:cNvPr id="26" name="ZoneTexte 25"/>
            <p:cNvSpPr txBox="1"/>
            <p:nvPr/>
          </p:nvSpPr>
          <p:spPr>
            <a:xfrm>
              <a:off x="6808754" y="1369529"/>
              <a:ext cx="2344688" cy="584775"/>
            </a:xfrm>
            <a:prstGeom prst="rect">
              <a:avLst/>
            </a:prstGeom>
            <a:noFill/>
          </p:spPr>
          <p:txBody>
            <a:bodyPr wrap="square" rtlCol="0">
              <a:spAutoFit/>
            </a:bodyPr>
            <a:lstStyle/>
            <a:p>
              <a:pPr algn="ctr"/>
              <a:r>
                <a:rPr lang="fr-FR" sz="1600" b="1" smtClean="0">
                  <a:latin typeface="Arial" pitchFamily="34" charset="0"/>
                  <a:cs typeface="Arial" pitchFamily="34" charset="0"/>
                </a:rPr>
                <a:t>Licence CQAA</a:t>
              </a:r>
              <a:endParaRPr lang="fr-FR" sz="1600" b="1">
                <a:latin typeface="Arial" pitchFamily="34" charset="0"/>
                <a:cs typeface="Arial" pitchFamily="34" charset="0"/>
              </a:endParaRPr>
            </a:p>
            <a:p>
              <a:pPr algn="ctr"/>
              <a:endParaRPr lang="fr-FR" sz="1600" b="1" dirty="0">
                <a:latin typeface="Arial" pitchFamily="34" charset="0"/>
                <a:cs typeface="Arial" pitchFamily="34" charset="0"/>
              </a:endParaRPr>
            </a:p>
          </p:txBody>
        </p:sp>
        <p:sp>
          <p:nvSpPr>
            <p:cNvPr id="27" name="ZoneTexte 26"/>
            <p:cNvSpPr txBox="1"/>
            <p:nvPr/>
          </p:nvSpPr>
          <p:spPr>
            <a:xfrm>
              <a:off x="6759826" y="3451820"/>
              <a:ext cx="2357454" cy="830997"/>
            </a:xfrm>
            <a:prstGeom prst="rect">
              <a:avLst/>
            </a:prstGeom>
            <a:noFill/>
            <a:ln w="57150">
              <a:solidFill>
                <a:schemeClr val="accent1">
                  <a:shade val="50000"/>
                </a:schemeClr>
              </a:solidFill>
            </a:ln>
          </p:spPr>
          <p:txBody>
            <a:bodyPr wrap="square" rtlCol="0">
              <a:spAutoFit/>
            </a:bodyPr>
            <a:lstStyle/>
            <a:p>
              <a:pPr algn="ctr"/>
              <a:r>
                <a:rPr lang="fr-FR" sz="1600" b="1" smtClean="0">
                  <a:solidFill>
                    <a:schemeClr val="tx2">
                      <a:lumMod val="75000"/>
                    </a:schemeClr>
                  </a:solidFill>
                  <a:latin typeface="Arial" pitchFamily="34" charset="0"/>
                  <a:cs typeface="Arial" pitchFamily="34" charset="0"/>
                </a:rPr>
                <a:t>Master en Control </a:t>
              </a:r>
              <a:r>
                <a:rPr lang="fr-FR" sz="1600" b="1" dirty="0" smtClean="0">
                  <a:solidFill>
                    <a:schemeClr val="tx2">
                      <a:lumMod val="75000"/>
                    </a:schemeClr>
                  </a:solidFill>
                  <a:latin typeface="Arial" pitchFamily="34" charset="0"/>
                  <a:cs typeface="Arial" pitchFamily="34" charset="0"/>
                </a:rPr>
                <a:t>de Qualité et Analyse des Aliments</a:t>
              </a:r>
              <a:endParaRPr lang="fr-FR" sz="1600" b="1" dirty="0">
                <a:solidFill>
                  <a:schemeClr val="tx2">
                    <a:lumMod val="75000"/>
                  </a:schemeClr>
                </a:solidFill>
                <a:latin typeface="Arial" pitchFamily="34" charset="0"/>
                <a:cs typeface="Arial" pitchFamily="34" charset="0"/>
              </a:endParaRPr>
            </a:p>
          </p:txBody>
        </p:sp>
      </p:grpSp>
      <p:grpSp>
        <p:nvGrpSpPr>
          <p:cNvPr id="2" name="Groupe 1"/>
          <p:cNvGrpSpPr/>
          <p:nvPr/>
        </p:nvGrpSpPr>
        <p:grpSpPr>
          <a:xfrm>
            <a:off x="1893709" y="279416"/>
            <a:ext cx="4914745" cy="697196"/>
            <a:chOff x="1893709" y="279416"/>
            <a:chExt cx="4914745" cy="697196"/>
          </a:xfrm>
        </p:grpSpPr>
        <p:sp>
          <p:nvSpPr>
            <p:cNvPr id="4" name="ZoneTexte 3"/>
            <p:cNvSpPr txBox="1"/>
            <p:nvPr/>
          </p:nvSpPr>
          <p:spPr>
            <a:xfrm>
              <a:off x="2287346" y="426734"/>
              <a:ext cx="4378232" cy="400110"/>
            </a:xfrm>
            <a:prstGeom prst="rect">
              <a:avLst/>
            </a:prstGeom>
            <a:noFill/>
          </p:spPr>
          <p:txBody>
            <a:bodyPr wrap="square" rtlCol="0">
              <a:spAutoFit/>
            </a:bodyPr>
            <a:lstStyle/>
            <a:p>
              <a:r>
                <a:rPr lang="fr-FR" sz="2000" b="1" smtClean="0"/>
                <a:t>Offres de formation en Master</a:t>
              </a:r>
              <a:endParaRPr lang="fr-FR" sz="2000" b="1"/>
            </a:p>
          </p:txBody>
        </p:sp>
        <p:sp>
          <p:nvSpPr>
            <p:cNvPr id="29" name="Rectangle à coins arrondis 28"/>
            <p:cNvSpPr/>
            <p:nvPr/>
          </p:nvSpPr>
          <p:spPr>
            <a:xfrm>
              <a:off x="1893709" y="279416"/>
              <a:ext cx="4914745" cy="697196"/>
            </a:xfrm>
            <a:prstGeom prst="roundRect">
              <a:avLst/>
            </a:prstGeom>
            <a:noFill/>
            <a:ln w="666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Flèche vers le bas 2"/>
          <p:cNvSpPr/>
          <p:nvPr/>
        </p:nvSpPr>
        <p:spPr>
          <a:xfrm>
            <a:off x="7316097" y="2896065"/>
            <a:ext cx="504056" cy="1339434"/>
          </a:xfrm>
          <a:prstGeom prst="downArrow">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6434804" y="2047760"/>
            <a:ext cx="2144561" cy="636201"/>
          </a:xfrm>
          <a:prstGeom prst="ellipse">
            <a:avLst/>
          </a:prstGeom>
          <a:noFill/>
          <a:ln w="476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6" name="Groupe 35"/>
          <p:cNvGrpSpPr/>
          <p:nvPr/>
        </p:nvGrpSpPr>
        <p:grpSpPr>
          <a:xfrm>
            <a:off x="899592" y="1735612"/>
            <a:ext cx="4050316" cy="1337466"/>
            <a:chOff x="519490" y="1108526"/>
            <a:chExt cx="4050316" cy="1337466"/>
          </a:xfrm>
        </p:grpSpPr>
        <p:grpSp>
          <p:nvGrpSpPr>
            <p:cNvPr id="20" name="Groupe 19"/>
            <p:cNvGrpSpPr/>
            <p:nvPr/>
          </p:nvGrpSpPr>
          <p:grpSpPr>
            <a:xfrm>
              <a:off x="519490" y="1683919"/>
              <a:ext cx="1671540" cy="745913"/>
              <a:chOff x="519490" y="1683919"/>
              <a:chExt cx="1671540" cy="745913"/>
            </a:xfrm>
          </p:grpSpPr>
          <p:sp>
            <p:nvSpPr>
              <p:cNvPr id="6" name="Ellipse 5"/>
              <p:cNvSpPr/>
              <p:nvPr/>
            </p:nvSpPr>
            <p:spPr>
              <a:xfrm>
                <a:off x="519490" y="1683919"/>
                <a:ext cx="1671540" cy="745913"/>
              </a:xfrm>
              <a:prstGeom prst="ellipse">
                <a:avLst/>
              </a:prstGeom>
              <a:noFill/>
              <a:ln w="476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88076" y="1854439"/>
                <a:ext cx="1404018" cy="338554"/>
              </a:xfrm>
              <a:prstGeom prst="rect">
                <a:avLst/>
              </a:prstGeom>
              <a:noFill/>
            </p:spPr>
            <p:txBody>
              <a:bodyPr wrap="square" rtlCol="0">
                <a:spAutoFit/>
              </a:bodyPr>
              <a:lstStyle/>
              <a:p>
                <a:r>
                  <a:rPr lang="fr-FR" sz="1600" b="1" smtClean="0">
                    <a:latin typeface="Arial" panose="020B0604020202020204" pitchFamily="34" charset="0"/>
                    <a:cs typeface="Arial" panose="020B0604020202020204" pitchFamily="34" charset="0"/>
                  </a:rPr>
                  <a:t>Licence EQ</a:t>
                </a:r>
                <a:endParaRPr lang="fr-FR" sz="1600" b="1">
                  <a:latin typeface="Arial" panose="020B0604020202020204" pitchFamily="34" charset="0"/>
                  <a:cs typeface="Arial" panose="020B0604020202020204" pitchFamily="34" charset="0"/>
                </a:endParaRPr>
              </a:p>
            </p:txBody>
          </p:sp>
        </p:grpSp>
        <p:grpSp>
          <p:nvGrpSpPr>
            <p:cNvPr id="18" name="Groupe 17"/>
            <p:cNvGrpSpPr/>
            <p:nvPr/>
          </p:nvGrpSpPr>
          <p:grpSpPr>
            <a:xfrm>
              <a:off x="1737320" y="1108526"/>
              <a:ext cx="1671540" cy="745913"/>
              <a:chOff x="1737320" y="1108526"/>
              <a:chExt cx="1671540" cy="745913"/>
            </a:xfrm>
          </p:grpSpPr>
          <p:sp>
            <p:nvSpPr>
              <p:cNvPr id="30" name="Ellipse 29"/>
              <p:cNvSpPr/>
              <p:nvPr/>
            </p:nvSpPr>
            <p:spPr>
              <a:xfrm>
                <a:off x="1737320" y="1108526"/>
                <a:ext cx="1671540" cy="745913"/>
              </a:xfrm>
              <a:prstGeom prst="ellipse">
                <a:avLst/>
              </a:prstGeom>
              <a:noFill/>
              <a:ln w="476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887549" y="1347397"/>
                <a:ext cx="1482291" cy="338554"/>
              </a:xfrm>
              <a:prstGeom prst="rect">
                <a:avLst/>
              </a:prstGeom>
              <a:noFill/>
            </p:spPr>
            <p:txBody>
              <a:bodyPr wrap="square" rtlCol="0">
                <a:spAutoFit/>
              </a:bodyPr>
              <a:lstStyle/>
              <a:p>
                <a:r>
                  <a:rPr lang="fr-FR" sz="1600" b="1" smtClean="0">
                    <a:latin typeface="Arial" panose="020B0604020202020204" pitchFamily="34" charset="0"/>
                    <a:cs typeface="Arial" panose="020B0604020202020204" pitchFamily="34" charset="0"/>
                  </a:rPr>
                  <a:t>Licence ANP</a:t>
                </a:r>
                <a:endParaRPr lang="fr-FR" sz="1600" b="1">
                  <a:latin typeface="Arial" panose="020B0604020202020204" pitchFamily="34" charset="0"/>
                  <a:cs typeface="Arial" panose="020B0604020202020204" pitchFamily="34" charset="0"/>
                </a:endParaRPr>
              </a:p>
            </p:txBody>
          </p:sp>
        </p:grpSp>
        <p:grpSp>
          <p:nvGrpSpPr>
            <p:cNvPr id="17" name="Groupe 16"/>
            <p:cNvGrpSpPr/>
            <p:nvPr/>
          </p:nvGrpSpPr>
          <p:grpSpPr>
            <a:xfrm>
              <a:off x="2898266" y="1700079"/>
              <a:ext cx="1671540" cy="745913"/>
              <a:chOff x="2898266" y="1700079"/>
              <a:chExt cx="1671540" cy="745913"/>
            </a:xfrm>
          </p:grpSpPr>
          <p:sp>
            <p:nvSpPr>
              <p:cNvPr id="32" name="Ellipse 31"/>
              <p:cNvSpPr/>
              <p:nvPr/>
            </p:nvSpPr>
            <p:spPr>
              <a:xfrm>
                <a:off x="2898266" y="1700079"/>
                <a:ext cx="1671540" cy="745913"/>
              </a:xfrm>
              <a:prstGeom prst="ellipse">
                <a:avLst/>
              </a:prstGeom>
              <a:noFill/>
              <a:ln w="476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3186345" y="1779994"/>
                <a:ext cx="1169631" cy="584775"/>
              </a:xfrm>
              <a:prstGeom prst="rect">
                <a:avLst/>
              </a:prstGeom>
              <a:noFill/>
            </p:spPr>
            <p:txBody>
              <a:bodyPr wrap="square" rtlCol="0">
                <a:spAutoFit/>
              </a:bodyPr>
              <a:lstStyle/>
              <a:p>
                <a:r>
                  <a:rPr lang="fr-FR" sz="1600" b="1" smtClean="0">
                    <a:latin typeface="Arial" panose="020B0604020202020204" pitchFamily="34" charset="0"/>
                    <a:cs typeface="Arial" panose="020B0604020202020204" pitchFamily="34" charset="0"/>
                  </a:rPr>
                  <a:t>Licence TAACQ</a:t>
                </a:r>
                <a:endParaRPr lang="fr-FR" sz="1600" b="1">
                  <a:latin typeface="Arial" panose="020B0604020202020204" pitchFamily="34" charset="0"/>
                  <a:cs typeface="Arial" panose="020B0604020202020204" pitchFamily="34" charset="0"/>
                </a:endParaRPr>
              </a:p>
            </p:txBody>
          </p:sp>
        </p:grpSp>
      </p:grpSp>
      <p:sp>
        <p:nvSpPr>
          <p:cNvPr id="37" name="ZoneTexte 36"/>
          <p:cNvSpPr txBox="1"/>
          <p:nvPr/>
        </p:nvSpPr>
        <p:spPr>
          <a:xfrm>
            <a:off x="6945793" y="3104976"/>
            <a:ext cx="1244663" cy="584775"/>
          </a:xfrm>
          <a:prstGeom prst="rect">
            <a:avLst/>
          </a:prstGeom>
          <a:solidFill>
            <a:srgbClr val="FF0000"/>
          </a:solidFill>
          <a:scene3d>
            <a:camera prst="orthographicFront"/>
            <a:lightRig rig="threePt" dir="t"/>
          </a:scene3d>
          <a:sp3d>
            <a:bevelT/>
          </a:sp3d>
        </p:spPr>
        <p:txBody>
          <a:bodyPr wrap="square" rtlCol="0">
            <a:spAutoFit/>
          </a:bodyPr>
          <a:lstStyle/>
          <a:p>
            <a:pPr algn="ctr"/>
            <a:r>
              <a:rPr lang="fr-FR" sz="1600" b="1" smtClean="0">
                <a:solidFill>
                  <a:schemeClr val="bg1"/>
                </a:solidFill>
                <a:latin typeface="Arial" panose="020B0604020202020204" pitchFamily="34" charset="0"/>
                <a:cs typeface="Arial" panose="020B0604020202020204" pitchFamily="34" charset="0"/>
              </a:rPr>
              <a:t>Parcours intégré</a:t>
            </a:r>
            <a:endParaRPr lang="fr-FR"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38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4"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La Science, La Biologie, L'écologie, La Recherche Et Les Gens Notion - Gros  Plan De Jeune Scientifique Tenant Boîte De Pétri Avec Des Plantes Et Des  échantillons De Sol Dans Le Laborato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7411" name="Picture 3"/>
          <p:cNvPicPr>
            <a:picLocks noChangeAspect="1" noChangeArrowheads="1"/>
          </p:cNvPicPr>
          <p:nvPr/>
        </p:nvPicPr>
        <p:blipFill>
          <a:blip r:embed="rId2"/>
          <a:srcRect/>
          <a:stretch>
            <a:fillRect/>
          </a:stretch>
        </p:blipFill>
        <p:spPr bwMode="auto">
          <a:xfrm>
            <a:off x="6012160" y="160338"/>
            <a:ext cx="2619375" cy="1743075"/>
          </a:xfrm>
          <a:prstGeom prst="rect">
            <a:avLst/>
          </a:prstGeom>
          <a:noFill/>
          <a:ln w="9525">
            <a:noFill/>
            <a:miter lim="800000"/>
            <a:headEnd/>
            <a:tailEnd/>
          </a:ln>
          <a:effectLst/>
        </p:spPr>
      </p:pic>
      <p:sp>
        <p:nvSpPr>
          <p:cNvPr id="9" name="ZoneTexte 8"/>
          <p:cNvSpPr txBox="1"/>
          <p:nvPr/>
        </p:nvSpPr>
        <p:spPr>
          <a:xfrm>
            <a:off x="2214546" y="5000636"/>
            <a:ext cx="1928826" cy="646331"/>
          </a:xfrm>
          <a:prstGeom prst="rect">
            <a:avLst/>
          </a:prstGeom>
          <a:noFill/>
        </p:spPr>
        <p:txBody>
          <a:bodyPr wrap="square" rtlCol="0">
            <a:spAutoFit/>
          </a:bodyPr>
          <a:lstStyle/>
          <a:p>
            <a:pPr algn="ctr"/>
            <a:r>
              <a:rPr lang="fr-FR" dirty="0" smtClean="0"/>
              <a:t>Enseignement supérieur</a:t>
            </a:r>
            <a:endParaRPr lang="fr-FR" dirty="0"/>
          </a:p>
        </p:txBody>
      </p:sp>
      <p:sp>
        <p:nvSpPr>
          <p:cNvPr id="10" name="ZoneTexte 9"/>
          <p:cNvSpPr txBox="1"/>
          <p:nvPr/>
        </p:nvSpPr>
        <p:spPr>
          <a:xfrm>
            <a:off x="4786314" y="5000636"/>
            <a:ext cx="2357454" cy="646331"/>
          </a:xfrm>
          <a:prstGeom prst="rect">
            <a:avLst/>
          </a:prstGeom>
          <a:noFill/>
        </p:spPr>
        <p:txBody>
          <a:bodyPr wrap="square" rtlCol="0">
            <a:spAutoFit/>
          </a:bodyPr>
          <a:lstStyle/>
          <a:p>
            <a:pPr algn="ctr"/>
            <a:r>
              <a:rPr lang="fr-FR" dirty="0" smtClean="0"/>
              <a:t>Centres de recherche</a:t>
            </a:r>
            <a:endParaRPr lang="fr-FR" dirty="0"/>
          </a:p>
        </p:txBody>
      </p:sp>
      <p:cxnSp>
        <p:nvCxnSpPr>
          <p:cNvPr id="13" name="Connecteur droit avec flèche 12"/>
          <p:cNvCxnSpPr/>
          <p:nvPr/>
        </p:nvCxnSpPr>
        <p:spPr>
          <a:xfrm>
            <a:off x="4932040" y="3933056"/>
            <a:ext cx="925844" cy="83122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3357554" y="3932396"/>
            <a:ext cx="926414" cy="925364"/>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2214546" y="2680673"/>
            <a:ext cx="4914745" cy="908121"/>
            <a:chOff x="1893709" y="279416"/>
            <a:chExt cx="4914745" cy="697196"/>
          </a:xfrm>
        </p:grpSpPr>
        <p:sp>
          <p:nvSpPr>
            <p:cNvPr id="14" name="ZoneTexte 13"/>
            <p:cNvSpPr txBox="1"/>
            <p:nvPr/>
          </p:nvSpPr>
          <p:spPr>
            <a:xfrm>
              <a:off x="2287346" y="426734"/>
              <a:ext cx="4378232" cy="400110"/>
            </a:xfrm>
            <a:prstGeom prst="rect">
              <a:avLst/>
            </a:prstGeom>
            <a:noFill/>
          </p:spPr>
          <p:txBody>
            <a:bodyPr wrap="square" rtlCol="0">
              <a:spAutoFit/>
            </a:bodyPr>
            <a:lstStyle/>
            <a:p>
              <a:endParaRPr lang="fr-FR" sz="2000" b="1"/>
            </a:p>
          </p:txBody>
        </p:sp>
        <p:sp>
          <p:nvSpPr>
            <p:cNvPr id="16" name="Rectangle à coins arrondis 15"/>
            <p:cNvSpPr/>
            <p:nvPr/>
          </p:nvSpPr>
          <p:spPr>
            <a:xfrm>
              <a:off x="1893709" y="279416"/>
              <a:ext cx="4914745" cy="697196"/>
            </a:xfrm>
            <a:prstGeom prst="roundRect">
              <a:avLst/>
            </a:prstGeom>
            <a:noFill/>
            <a:ln w="666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Rectangle 2"/>
          <p:cNvSpPr/>
          <p:nvPr/>
        </p:nvSpPr>
        <p:spPr>
          <a:xfrm>
            <a:off x="2538042" y="2749359"/>
            <a:ext cx="4572000" cy="646331"/>
          </a:xfrm>
          <a:prstGeom prst="rect">
            <a:avLst/>
          </a:prstGeom>
        </p:spPr>
        <p:txBody>
          <a:bodyPr>
            <a:spAutoFit/>
          </a:bodyPr>
          <a:lstStyle/>
          <a:p>
            <a:pPr algn="ctr"/>
            <a:r>
              <a:rPr lang="fr-FR" b="1"/>
              <a:t>Possibilité d’accès </a:t>
            </a:r>
            <a:r>
              <a:rPr lang="fr-FR" b="1" smtClean="0"/>
              <a:t>au Doctorat </a:t>
            </a:r>
            <a:r>
              <a:rPr lang="fr-FR" b="1"/>
              <a:t>de la filière Sciences alimentaires</a:t>
            </a:r>
            <a:endParaRPr lang="fr-FR" b="1" dirty="0"/>
          </a:p>
        </p:txBody>
      </p:sp>
      <p:pic>
        <p:nvPicPr>
          <p:cNvPr id="17" name="Picture 6" descr="bromatolog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24" y="163195"/>
            <a:ext cx="3275856" cy="1897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a:off x="107504" y="260648"/>
            <a:ext cx="3384376" cy="10081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87524" y="580038"/>
            <a:ext cx="2484276" cy="461665"/>
          </a:xfrm>
          <a:prstGeom prst="rect">
            <a:avLst/>
          </a:prstGeom>
          <a:noFill/>
        </p:spPr>
        <p:txBody>
          <a:bodyPr wrap="square" rtlCol="0">
            <a:spAutoFit/>
          </a:bodyPr>
          <a:lstStyle/>
          <a:p>
            <a:r>
              <a:rPr lang="fr-FR" sz="2400" b="1" dirty="0" smtClean="0">
                <a:solidFill>
                  <a:schemeClr val="bg1"/>
                </a:solidFill>
              </a:rPr>
              <a:t>Admission</a:t>
            </a:r>
            <a:endParaRPr lang="fr-FR" sz="2400" b="1" dirty="0">
              <a:solidFill>
                <a:schemeClr val="bg1"/>
              </a:solidFill>
            </a:endParaRPr>
          </a:p>
        </p:txBody>
      </p:sp>
      <p:sp>
        <p:nvSpPr>
          <p:cNvPr id="6" name="ZoneTexte 5"/>
          <p:cNvSpPr txBox="1"/>
          <p:nvPr/>
        </p:nvSpPr>
        <p:spPr>
          <a:xfrm>
            <a:off x="3275856" y="1030192"/>
            <a:ext cx="3816424" cy="369332"/>
          </a:xfrm>
          <a:prstGeom prst="rect">
            <a:avLst/>
          </a:prstGeom>
          <a:noFill/>
          <a:ln w="28575">
            <a:solidFill>
              <a:srgbClr val="0070C0"/>
            </a:solidFill>
          </a:ln>
        </p:spPr>
        <p:txBody>
          <a:bodyPr wrap="square" rtlCol="0">
            <a:spAutoFit/>
          </a:bodyPr>
          <a:lstStyle/>
          <a:p>
            <a:r>
              <a:rPr lang="fr-FR" b="1" dirty="0" smtClean="0"/>
              <a:t>Baccalauréat série Sciences</a:t>
            </a:r>
            <a:endParaRPr lang="fr-FR" b="1" dirty="0"/>
          </a:p>
        </p:txBody>
      </p:sp>
      <p:sp>
        <p:nvSpPr>
          <p:cNvPr id="8" name="Flèche vers le bas 7"/>
          <p:cNvSpPr/>
          <p:nvPr/>
        </p:nvSpPr>
        <p:spPr>
          <a:xfrm>
            <a:off x="4752020" y="1505230"/>
            <a:ext cx="432048" cy="599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735524" y="2189547"/>
            <a:ext cx="2592288" cy="646331"/>
          </a:xfrm>
          <a:prstGeom prst="rect">
            <a:avLst/>
          </a:prstGeom>
          <a:noFill/>
          <a:ln w="28575">
            <a:solidFill>
              <a:srgbClr val="0070C0"/>
            </a:solidFill>
          </a:ln>
        </p:spPr>
        <p:txBody>
          <a:bodyPr wrap="square" rtlCol="0">
            <a:spAutoFit/>
          </a:bodyPr>
          <a:lstStyle/>
          <a:p>
            <a:pPr algn="ctr"/>
            <a:r>
              <a:rPr lang="fr-FR" b="1" dirty="0" smtClean="0"/>
              <a:t>Socle commun SNV (1ere année)</a:t>
            </a:r>
            <a:endParaRPr lang="fr-FR" b="1" dirty="0"/>
          </a:p>
        </p:txBody>
      </p:sp>
      <p:sp>
        <p:nvSpPr>
          <p:cNvPr id="10" name="ZoneTexte 9"/>
          <p:cNvSpPr txBox="1"/>
          <p:nvPr/>
        </p:nvSpPr>
        <p:spPr>
          <a:xfrm>
            <a:off x="5004047" y="1543540"/>
            <a:ext cx="3014095" cy="369332"/>
          </a:xfrm>
          <a:prstGeom prst="rect">
            <a:avLst/>
          </a:prstGeom>
          <a:noFill/>
        </p:spPr>
        <p:txBody>
          <a:bodyPr wrap="square" rtlCol="0">
            <a:spAutoFit/>
          </a:bodyPr>
          <a:lstStyle/>
          <a:p>
            <a:pPr algn="ctr"/>
            <a:r>
              <a:rPr lang="fr-FR" b="1" dirty="0" smtClean="0">
                <a:solidFill>
                  <a:srgbClr val="C00000"/>
                </a:solidFill>
              </a:rPr>
              <a:t>Orientation/inscription</a:t>
            </a:r>
            <a:endParaRPr lang="fr-FR" b="1" dirty="0">
              <a:solidFill>
                <a:srgbClr val="C00000"/>
              </a:solidFill>
            </a:endParaRPr>
          </a:p>
        </p:txBody>
      </p:sp>
      <p:sp>
        <p:nvSpPr>
          <p:cNvPr id="11" name="Flèche vers le bas 10"/>
          <p:cNvSpPr/>
          <p:nvPr/>
        </p:nvSpPr>
        <p:spPr>
          <a:xfrm>
            <a:off x="4746282" y="2920413"/>
            <a:ext cx="432048" cy="599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004048" y="2936538"/>
            <a:ext cx="2232248" cy="369332"/>
          </a:xfrm>
          <a:prstGeom prst="rect">
            <a:avLst/>
          </a:prstGeom>
          <a:noFill/>
        </p:spPr>
        <p:txBody>
          <a:bodyPr wrap="square" rtlCol="0">
            <a:spAutoFit/>
          </a:bodyPr>
          <a:lstStyle/>
          <a:p>
            <a:r>
              <a:rPr lang="fr-FR" b="1" dirty="0" smtClean="0">
                <a:solidFill>
                  <a:srgbClr val="C00000"/>
                </a:solidFill>
              </a:rPr>
              <a:t>Fiches de </a:t>
            </a:r>
            <a:r>
              <a:rPr lang="fr-FR" b="1" dirty="0" smtClean="0">
                <a:solidFill>
                  <a:srgbClr val="C00000"/>
                </a:solidFill>
              </a:rPr>
              <a:t>vœux</a:t>
            </a:r>
            <a:endParaRPr lang="fr-FR" b="1" dirty="0">
              <a:solidFill>
                <a:srgbClr val="C00000"/>
              </a:solidFill>
            </a:endParaRPr>
          </a:p>
        </p:txBody>
      </p:sp>
      <p:sp>
        <p:nvSpPr>
          <p:cNvPr id="13" name="ZoneTexte 12"/>
          <p:cNvSpPr txBox="1"/>
          <p:nvPr/>
        </p:nvSpPr>
        <p:spPr>
          <a:xfrm>
            <a:off x="3647616" y="3616443"/>
            <a:ext cx="3168352" cy="369332"/>
          </a:xfrm>
          <a:prstGeom prst="rect">
            <a:avLst/>
          </a:prstGeom>
          <a:noFill/>
        </p:spPr>
        <p:txBody>
          <a:bodyPr wrap="square" rtlCol="0">
            <a:spAutoFit/>
          </a:bodyPr>
          <a:lstStyle/>
          <a:p>
            <a:r>
              <a:rPr lang="fr-FR" b="1" dirty="0" smtClean="0"/>
              <a:t>2eme Année Spécialité</a:t>
            </a:r>
            <a:endParaRPr lang="fr-FR" b="1" dirty="0"/>
          </a:p>
        </p:txBody>
      </p:sp>
      <p:cxnSp>
        <p:nvCxnSpPr>
          <p:cNvPr id="14" name="Connecteur droit 13"/>
          <p:cNvCxnSpPr/>
          <p:nvPr/>
        </p:nvCxnSpPr>
        <p:spPr>
          <a:xfrm>
            <a:off x="901626" y="4293096"/>
            <a:ext cx="6624736"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7526362" y="4293096"/>
            <a:ext cx="0" cy="57606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2771800" y="4279783"/>
            <a:ext cx="0" cy="129614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901626" y="4351791"/>
            <a:ext cx="0" cy="57606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399265" y="4279783"/>
            <a:ext cx="0" cy="144016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6754" y="5052251"/>
            <a:ext cx="2074936" cy="830997"/>
          </a:xfrm>
          <a:prstGeom prst="rect">
            <a:avLst/>
          </a:prstGeom>
          <a:noFill/>
        </p:spPr>
        <p:txBody>
          <a:bodyPr wrap="square" rtlCol="0">
            <a:spAutoFit/>
          </a:bodyPr>
          <a:lstStyle/>
          <a:p>
            <a:pPr algn="ctr"/>
            <a:r>
              <a:rPr lang="fr-FR" sz="1600" b="1" dirty="0" smtClean="0"/>
              <a:t>Sciences Biologiques de l’Environnement</a:t>
            </a:r>
            <a:endParaRPr lang="fr-FR" sz="1600" b="1" dirty="0"/>
          </a:p>
        </p:txBody>
      </p:sp>
      <p:pic>
        <p:nvPicPr>
          <p:cNvPr id="20" name="Picture 2" descr="Département des Sciences Alimentaires et Nutrition Humaine – Faculté des  Sciences de la Nature et de la 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4" y="1800857"/>
            <a:ext cx="247098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épartement de Biolog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210" y="58254"/>
            <a:ext cx="1787863" cy="1505231"/>
          </a:xfrm>
          <a:prstGeom prst="rect">
            <a:avLst/>
          </a:prstGeom>
          <a:noFill/>
          <a:extLst>
            <a:ext uri="{909E8E84-426E-40DD-AFC4-6F175D3DCCD1}">
              <a14:hiddenFill xmlns:a14="http://schemas.microsoft.com/office/drawing/2010/main">
                <a:solidFill>
                  <a:srgbClr val="FFFFFF"/>
                </a:solidFill>
              </a14:hiddenFill>
            </a:ext>
          </a:extLst>
        </p:spPr>
      </p:pic>
      <p:sp>
        <p:nvSpPr>
          <p:cNvPr id="23" name="Ellipse 22"/>
          <p:cNvSpPr/>
          <p:nvPr/>
        </p:nvSpPr>
        <p:spPr>
          <a:xfrm>
            <a:off x="4466040" y="5760173"/>
            <a:ext cx="1858057" cy="991854"/>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2007332" y="5883248"/>
            <a:ext cx="1728192" cy="646331"/>
          </a:xfrm>
          <a:prstGeom prst="rect">
            <a:avLst/>
          </a:prstGeom>
          <a:noFill/>
        </p:spPr>
        <p:txBody>
          <a:bodyPr wrap="square" rtlCol="0">
            <a:spAutoFit/>
          </a:bodyPr>
          <a:lstStyle/>
          <a:p>
            <a:pPr algn="ctr"/>
            <a:r>
              <a:rPr lang="fr-FR" b="1" dirty="0" smtClean="0"/>
              <a:t>Sciences Biologiques</a:t>
            </a:r>
            <a:endParaRPr lang="fr-FR" b="1" dirty="0"/>
          </a:p>
        </p:txBody>
      </p:sp>
      <p:sp>
        <p:nvSpPr>
          <p:cNvPr id="27" name="ZoneTexte 26"/>
          <p:cNvSpPr txBox="1"/>
          <p:nvPr/>
        </p:nvSpPr>
        <p:spPr>
          <a:xfrm>
            <a:off x="4535169" y="5932935"/>
            <a:ext cx="1728192" cy="646331"/>
          </a:xfrm>
          <a:prstGeom prst="rect">
            <a:avLst/>
          </a:prstGeom>
          <a:noFill/>
        </p:spPr>
        <p:txBody>
          <a:bodyPr wrap="square" rtlCol="0">
            <a:spAutoFit/>
          </a:bodyPr>
          <a:lstStyle/>
          <a:p>
            <a:pPr algn="ctr"/>
            <a:r>
              <a:rPr lang="fr-FR" b="1" dirty="0" smtClean="0"/>
              <a:t>Sciences Alimentaires</a:t>
            </a:r>
            <a:endParaRPr lang="fr-FR" b="1" dirty="0"/>
          </a:p>
        </p:txBody>
      </p:sp>
      <p:sp>
        <p:nvSpPr>
          <p:cNvPr id="28" name="ZoneTexte 27"/>
          <p:cNvSpPr txBox="1"/>
          <p:nvPr/>
        </p:nvSpPr>
        <p:spPr>
          <a:xfrm>
            <a:off x="6663235" y="4927855"/>
            <a:ext cx="2025211" cy="923330"/>
          </a:xfrm>
          <a:prstGeom prst="rect">
            <a:avLst/>
          </a:prstGeom>
          <a:noFill/>
        </p:spPr>
        <p:txBody>
          <a:bodyPr wrap="square" rtlCol="0">
            <a:spAutoFit/>
          </a:bodyPr>
          <a:lstStyle/>
          <a:p>
            <a:pPr algn="ctr"/>
            <a:r>
              <a:rPr lang="fr-FR" b="1" dirty="0" smtClean="0"/>
              <a:t>Hydrobiologie marine et continentale</a:t>
            </a:r>
            <a:endParaRPr lang="fr-FR" b="1" dirty="0"/>
          </a:p>
        </p:txBody>
      </p:sp>
    </p:spTree>
    <p:extLst>
      <p:ext uri="{BB962C8B-B14F-4D97-AF65-F5344CB8AC3E}">
        <p14:creationId xmlns:p14="http://schemas.microsoft.com/office/powerpoint/2010/main" val="2941293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p:cNvSpPr txBox="1"/>
          <p:nvPr/>
        </p:nvSpPr>
        <p:spPr>
          <a:xfrm>
            <a:off x="143508" y="6957392"/>
            <a:ext cx="9000492" cy="461665"/>
          </a:xfrm>
          <a:prstGeom prst="rect">
            <a:avLst/>
          </a:prstGeom>
          <a:noFill/>
        </p:spPr>
        <p:txBody>
          <a:bodyPr wrap="square" rtlCol="0">
            <a:spAutoFit/>
          </a:bodyPr>
          <a:lstStyle/>
          <a:p>
            <a:r>
              <a:rPr lang="fr-FR" sz="1200" smtClean="0"/>
              <a:t>La localisation de la filière SA à l’univ de bejaia est cohérente avec l’environnement socio économique de la wilaya de bejaia, cette formation répond à un besoin manifesté par les entreprises de l’AA</a:t>
            </a:r>
            <a:endParaRPr lang="fr-FR" sz="1200"/>
          </a:p>
        </p:txBody>
      </p:sp>
      <p:sp>
        <p:nvSpPr>
          <p:cNvPr id="2" name="ZoneTexte 1"/>
          <p:cNvSpPr txBox="1"/>
          <p:nvPr/>
        </p:nvSpPr>
        <p:spPr>
          <a:xfrm>
            <a:off x="-1067331" y="3026569"/>
            <a:ext cx="958811" cy="3600986"/>
          </a:xfrm>
          <a:prstGeom prst="rect">
            <a:avLst/>
          </a:prstGeom>
          <a:noFill/>
        </p:spPr>
        <p:txBody>
          <a:bodyPr wrap="square" rtlCol="0">
            <a:spAutoFit/>
          </a:bodyPr>
          <a:lstStyle/>
          <a:p>
            <a:r>
              <a:rPr lang="fr-FR" sz="1200" smtClean="0"/>
              <a:t>Tient compte de toutes les préoccupations actuelles et à venir de l’industrie AA et de l’alimentation humaine </a:t>
            </a:r>
          </a:p>
          <a:p>
            <a:endParaRPr lang="fr-FR" sz="1200" dirty="0"/>
          </a:p>
          <a:p>
            <a:endParaRPr lang="fr-FR" sz="1200" dirty="0" smtClean="0"/>
          </a:p>
          <a:p>
            <a:r>
              <a:rPr lang="fr-FR" sz="1200" dirty="0" smtClean="0"/>
              <a:t>Elle </a:t>
            </a:r>
            <a:r>
              <a:rPr lang="fr-FR" sz="1200" dirty="0" err="1" smtClean="0"/>
              <a:t>rassemles</a:t>
            </a:r>
            <a:r>
              <a:rPr lang="fr-FR" sz="1200" dirty="0" smtClean="0"/>
              <a:t> des savoirs th et </a:t>
            </a:r>
            <a:r>
              <a:rPr lang="fr-FR" sz="1200" dirty="0" err="1" smtClean="0"/>
              <a:t>prat</a:t>
            </a:r>
            <a:endParaRPr lang="fr-FR" sz="1200" dirty="0"/>
          </a:p>
        </p:txBody>
      </p:sp>
      <p:grpSp>
        <p:nvGrpSpPr>
          <p:cNvPr id="17" name="Groupe 16"/>
          <p:cNvGrpSpPr/>
          <p:nvPr/>
        </p:nvGrpSpPr>
        <p:grpSpPr>
          <a:xfrm>
            <a:off x="143508" y="160337"/>
            <a:ext cx="7308812" cy="681139"/>
            <a:chOff x="143508" y="160337"/>
            <a:chExt cx="7308812" cy="681139"/>
          </a:xfrm>
        </p:grpSpPr>
        <p:sp>
          <p:nvSpPr>
            <p:cNvPr id="6" name="Pentagone 5"/>
            <p:cNvSpPr/>
            <p:nvPr/>
          </p:nvSpPr>
          <p:spPr>
            <a:xfrm>
              <a:off x="155574" y="160337"/>
              <a:ext cx="7296746" cy="68113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43508" y="260648"/>
              <a:ext cx="7164796" cy="369332"/>
            </a:xfrm>
            <a:prstGeom prst="rect">
              <a:avLst/>
            </a:prstGeom>
            <a:noFill/>
          </p:spPr>
          <p:txBody>
            <a:bodyPr wrap="square" rtlCol="0">
              <a:spAutoFit/>
            </a:bodyPr>
            <a:lstStyle/>
            <a:p>
              <a:r>
                <a:rPr lang="fr-FR" b="1" dirty="0" smtClean="0">
                  <a:solidFill>
                    <a:schemeClr val="bg1"/>
                  </a:solidFill>
                </a:rPr>
                <a:t>Objectifs d’une formation LMD En Sciences Alimentaires</a:t>
              </a:r>
              <a:endParaRPr lang="fr-FR" b="1" dirty="0">
                <a:solidFill>
                  <a:schemeClr val="bg1"/>
                </a:solidFill>
              </a:endParaRPr>
            </a:p>
          </p:txBody>
        </p:sp>
      </p:grpSp>
      <p:sp>
        <p:nvSpPr>
          <p:cNvPr id="4" name="ZoneTexte 3"/>
          <p:cNvSpPr txBox="1"/>
          <p:nvPr/>
        </p:nvSpPr>
        <p:spPr>
          <a:xfrm>
            <a:off x="395536" y="1412776"/>
            <a:ext cx="6768752" cy="369332"/>
          </a:xfrm>
          <a:prstGeom prst="rect">
            <a:avLst/>
          </a:prstGeom>
          <a:noFill/>
          <a:ln w="28575">
            <a:noFill/>
          </a:ln>
        </p:spPr>
        <p:txBody>
          <a:bodyPr wrap="square" rtlCol="0">
            <a:spAutoFit/>
          </a:bodyPr>
          <a:lstStyle/>
          <a:p>
            <a:pPr marL="285750" indent="-285750">
              <a:buFont typeface="Wingdings" panose="05000000000000000000" pitchFamily="2" charset="2"/>
              <a:buChar char="Ø"/>
            </a:pPr>
            <a:r>
              <a:rPr lang="fr-FR" b="1" dirty="0" smtClean="0"/>
              <a:t>Etude des aspects de l’alimentation Humaine</a:t>
            </a:r>
          </a:p>
        </p:txBody>
      </p:sp>
      <p:grpSp>
        <p:nvGrpSpPr>
          <p:cNvPr id="9" name="Groupe 8"/>
          <p:cNvGrpSpPr/>
          <p:nvPr/>
        </p:nvGrpSpPr>
        <p:grpSpPr>
          <a:xfrm>
            <a:off x="1763688" y="3252615"/>
            <a:ext cx="5184576" cy="1152128"/>
            <a:chOff x="1583668" y="2564904"/>
            <a:chExt cx="5184576" cy="1152128"/>
          </a:xfrm>
        </p:grpSpPr>
        <p:sp>
          <p:nvSpPr>
            <p:cNvPr id="5" name="ZoneTexte 4"/>
            <p:cNvSpPr txBox="1"/>
            <p:nvPr/>
          </p:nvSpPr>
          <p:spPr>
            <a:xfrm>
              <a:off x="1583668" y="2884002"/>
              <a:ext cx="5184576" cy="584775"/>
            </a:xfrm>
            <a:prstGeom prst="rect">
              <a:avLst/>
            </a:prstGeom>
            <a:noFill/>
            <a:ln w="28575">
              <a:noFill/>
            </a:ln>
          </p:spPr>
          <p:txBody>
            <a:bodyPr wrap="square" rtlCol="0">
              <a:spAutoFit/>
            </a:bodyPr>
            <a:lstStyle/>
            <a:p>
              <a:pPr algn="ctr"/>
              <a:r>
                <a:rPr lang="fr-FR" sz="1600" b="1" dirty="0"/>
                <a:t>Secteur de recherche et d’apprentissage </a:t>
              </a:r>
              <a:r>
                <a:rPr lang="fr-FR" sz="1600" b="1" dirty="0" smtClean="0"/>
                <a:t>multidisciplinaire</a:t>
              </a:r>
              <a:endParaRPr lang="fr-FR" sz="1600" b="1" dirty="0"/>
            </a:p>
          </p:txBody>
        </p:sp>
        <p:sp>
          <p:nvSpPr>
            <p:cNvPr id="8" name="Ellipse 7"/>
            <p:cNvSpPr/>
            <p:nvPr/>
          </p:nvSpPr>
          <p:spPr>
            <a:xfrm>
              <a:off x="1907704" y="2564904"/>
              <a:ext cx="4536504" cy="115212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395536" y="1196752"/>
            <a:ext cx="5976664" cy="7920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580112" y="2560140"/>
            <a:ext cx="1872208" cy="584775"/>
          </a:xfrm>
          <a:prstGeom prst="rect">
            <a:avLst/>
          </a:prstGeom>
          <a:noFill/>
          <a:ln w="28575">
            <a:solidFill>
              <a:srgbClr val="00B0F0"/>
            </a:solidFill>
          </a:ln>
        </p:spPr>
        <p:txBody>
          <a:bodyPr wrap="square" rtlCol="0">
            <a:spAutoFit/>
          </a:bodyPr>
          <a:lstStyle/>
          <a:p>
            <a:pPr algn="ctr"/>
            <a:r>
              <a:rPr lang="fr-FR" sz="1600" b="1" dirty="0" smtClean="0"/>
              <a:t>Composition chimique</a:t>
            </a:r>
            <a:endParaRPr lang="fr-FR" sz="1600" b="1" dirty="0"/>
          </a:p>
        </p:txBody>
      </p:sp>
      <p:sp>
        <p:nvSpPr>
          <p:cNvPr id="13" name="ZoneTexte 12"/>
          <p:cNvSpPr txBox="1"/>
          <p:nvPr/>
        </p:nvSpPr>
        <p:spPr>
          <a:xfrm>
            <a:off x="6192180" y="4276450"/>
            <a:ext cx="2232248" cy="584775"/>
          </a:xfrm>
          <a:prstGeom prst="rect">
            <a:avLst/>
          </a:prstGeom>
          <a:noFill/>
          <a:ln w="28575">
            <a:solidFill>
              <a:srgbClr val="00B0F0"/>
            </a:solidFill>
          </a:ln>
        </p:spPr>
        <p:txBody>
          <a:bodyPr wrap="square" rtlCol="0">
            <a:spAutoFit/>
          </a:bodyPr>
          <a:lstStyle/>
          <a:p>
            <a:pPr algn="ctr"/>
            <a:r>
              <a:rPr lang="fr-FR" sz="1600" b="1" dirty="0" smtClean="0"/>
              <a:t>Production et Transformation </a:t>
            </a:r>
            <a:endParaRPr lang="fr-FR" sz="1600" b="1" dirty="0"/>
          </a:p>
        </p:txBody>
      </p:sp>
      <p:sp>
        <p:nvSpPr>
          <p:cNvPr id="14" name="ZoneTexte 13"/>
          <p:cNvSpPr txBox="1"/>
          <p:nvPr/>
        </p:nvSpPr>
        <p:spPr>
          <a:xfrm>
            <a:off x="606253" y="4344814"/>
            <a:ext cx="2016224" cy="369332"/>
          </a:xfrm>
          <a:prstGeom prst="rect">
            <a:avLst/>
          </a:prstGeom>
          <a:noFill/>
          <a:ln w="28575">
            <a:solidFill>
              <a:srgbClr val="00B0F0"/>
            </a:solidFill>
          </a:ln>
        </p:spPr>
        <p:txBody>
          <a:bodyPr wrap="square" rtlCol="0">
            <a:spAutoFit/>
          </a:bodyPr>
          <a:lstStyle/>
          <a:p>
            <a:r>
              <a:rPr lang="fr-FR" b="1" dirty="0" smtClean="0"/>
              <a:t>Conservation</a:t>
            </a:r>
            <a:endParaRPr lang="fr-FR" b="1" dirty="0"/>
          </a:p>
        </p:txBody>
      </p:sp>
      <p:sp>
        <p:nvSpPr>
          <p:cNvPr id="15" name="ZoneTexte 14"/>
          <p:cNvSpPr txBox="1"/>
          <p:nvPr/>
        </p:nvSpPr>
        <p:spPr>
          <a:xfrm>
            <a:off x="1809220" y="2640515"/>
            <a:ext cx="1440160" cy="369332"/>
          </a:xfrm>
          <a:prstGeom prst="rect">
            <a:avLst/>
          </a:prstGeom>
          <a:noFill/>
          <a:ln w="28575">
            <a:solidFill>
              <a:srgbClr val="00B0F0"/>
            </a:solidFill>
          </a:ln>
        </p:spPr>
        <p:txBody>
          <a:bodyPr wrap="square" rtlCol="0">
            <a:spAutoFit/>
          </a:bodyPr>
          <a:lstStyle/>
          <a:p>
            <a:r>
              <a:rPr lang="fr-FR" b="1" dirty="0" smtClean="0"/>
              <a:t>Emballage</a:t>
            </a:r>
            <a:endParaRPr lang="fr-FR" b="1" dirty="0"/>
          </a:p>
        </p:txBody>
      </p:sp>
      <p:sp>
        <p:nvSpPr>
          <p:cNvPr id="16" name="ZoneTexte 15"/>
          <p:cNvSpPr txBox="1"/>
          <p:nvPr/>
        </p:nvSpPr>
        <p:spPr>
          <a:xfrm>
            <a:off x="3383868" y="4923818"/>
            <a:ext cx="1872208" cy="584775"/>
          </a:xfrm>
          <a:prstGeom prst="rect">
            <a:avLst/>
          </a:prstGeom>
          <a:noFill/>
          <a:ln w="28575">
            <a:solidFill>
              <a:srgbClr val="00B0F0"/>
            </a:solidFill>
          </a:ln>
        </p:spPr>
        <p:txBody>
          <a:bodyPr wrap="square" rtlCol="0">
            <a:spAutoFit/>
          </a:bodyPr>
          <a:lstStyle/>
          <a:p>
            <a:pPr algn="ctr"/>
            <a:r>
              <a:rPr lang="fr-FR" sz="1600" b="1" dirty="0" smtClean="0"/>
              <a:t>Analyse et contrôle</a:t>
            </a:r>
            <a:endParaRPr lang="fr-FR" sz="1600" b="1" dirty="0"/>
          </a:p>
        </p:txBody>
      </p:sp>
      <p:sp>
        <p:nvSpPr>
          <p:cNvPr id="18" name="Flèche courbée vers la droite 17"/>
          <p:cNvSpPr/>
          <p:nvPr/>
        </p:nvSpPr>
        <p:spPr>
          <a:xfrm>
            <a:off x="1259632" y="4981187"/>
            <a:ext cx="846094" cy="1328837"/>
          </a:xfrm>
          <a:prstGeom prst="curved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2195736" y="5790990"/>
            <a:ext cx="5355068" cy="923330"/>
          </a:xfrm>
          <a:prstGeom prst="rect">
            <a:avLst/>
          </a:prstGeom>
          <a:noFill/>
        </p:spPr>
        <p:txBody>
          <a:bodyPr wrap="square" rtlCol="0">
            <a:spAutoFit/>
          </a:bodyPr>
          <a:lstStyle/>
          <a:p>
            <a:pPr algn="just"/>
            <a:r>
              <a:rPr lang="fr-FR" b="1" dirty="0" smtClean="0"/>
              <a:t>Former des cadres de haut niveau de compétences alliant les sciences fondamentales et appliquées aux aliments </a:t>
            </a:r>
            <a:endParaRPr lang="fr-FR" b="1" dirty="0"/>
          </a:p>
        </p:txBody>
      </p:sp>
    </p:spTree>
    <p:extLst>
      <p:ext uri="{BB962C8B-B14F-4D97-AF65-F5344CB8AC3E}">
        <p14:creationId xmlns:p14="http://schemas.microsoft.com/office/powerpoint/2010/main" val="2131052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e 12"/>
          <p:cNvSpPr/>
          <p:nvPr/>
        </p:nvSpPr>
        <p:spPr>
          <a:xfrm>
            <a:off x="155574" y="160337"/>
            <a:ext cx="6497975" cy="68113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829311" y="1310770"/>
            <a:ext cx="1818557" cy="707886"/>
          </a:xfrm>
          <a:prstGeom prst="rect">
            <a:avLst/>
          </a:prstGeom>
          <a:noFill/>
        </p:spPr>
        <p:txBody>
          <a:bodyPr wrap="square" rtlCol="0">
            <a:spAutoFit/>
          </a:bodyPr>
          <a:lstStyle/>
          <a:p>
            <a:pPr algn="ctr"/>
            <a:r>
              <a:rPr lang="fr-FR" sz="2000" b="1" dirty="0" smtClean="0">
                <a:solidFill>
                  <a:srgbClr val="C00000"/>
                </a:solidFill>
              </a:rPr>
              <a:t>Wilaya de Bejaia</a:t>
            </a:r>
            <a:endParaRPr lang="fr-FR" sz="2000" b="1" dirty="0">
              <a:solidFill>
                <a:srgbClr val="C00000"/>
              </a:solidFill>
            </a:endParaRPr>
          </a:p>
        </p:txBody>
      </p:sp>
      <p:sp>
        <p:nvSpPr>
          <p:cNvPr id="2" name="AutoShape 2" descr="Institut National de la Recherche Agronomique Logo PNG Vector (AI) Free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Institut National de la Recherche Agronomique Logo PNG Vector (AI)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71" y="3071188"/>
            <a:ext cx="1620180" cy="121942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Logo-CRTAA-N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99" y="5178657"/>
            <a:ext cx="1368152" cy="14018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ésentation : CRSTRA (Centre de Recherche Scientifique et Technique sur  les Régions Arid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4888" y="2669003"/>
            <a:ext cx="2090401" cy="15623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evital dévoile sa toute nouvelle technolog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5642" y="2980192"/>
            <a:ext cx="1372375" cy="70070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Logo Candia Vector Logo - Download Free SVG Icon | Worldvector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4" descr="Logo Candia Vector Logo - Download Free SVG Icon | Worldvector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40" name="Picture 16" descr="Candia Algerie - Qui sommes no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3903" y="5609527"/>
            <a:ext cx="1750532" cy="9645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ichier:Soummam.png — Wikipé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4566" y="5140365"/>
            <a:ext cx="1662091" cy="9963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anone Logo : histoire, signification de l'emblè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2068" y="5033218"/>
            <a:ext cx="1480349" cy="137656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arl Ramdy - أول منصة رقمية متخصصة في طلبات وعروض المنتجات الصناعية  والتعدينية في الدول العربية"/>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2292" y="4392910"/>
            <a:ext cx="1666875"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droite à entaille 6"/>
          <p:cNvSpPr/>
          <p:nvPr/>
        </p:nvSpPr>
        <p:spPr>
          <a:xfrm>
            <a:off x="2954518" y="1385429"/>
            <a:ext cx="1224136" cy="502652"/>
          </a:xfrm>
          <a:prstGeom prst="notched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schemeClr>
              </a:solidFill>
            </a:endParaRPr>
          </a:p>
        </p:txBody>
      </p:sp>
      <p:sp>
        <p:nvSpPr>
          <p:cNvPr id="8" name="ZoneTexte 7"/>
          <p:cNvSpPr txBox="1"/>
          <p:nvPr/>
        </p:nvSpPr>
        <p:spPr>
          <a:xfrm>
            <a:off x="4274492" y="1282812"/>
            <a:ext cx="4104456" cy="707886"/>
          </a:xfrm>
          <a:prstGeom prst="rect">
            <a:avLst/>
          </a:prstGeom>
          <a:noFill/>
        </p:spPr>
        <p:txBody>
          <a:bodyPr wrap="square" rtlCol="0">
            <a:spAutoFit/>
          </a:bodyPr>
          <a:lstStyle/>
          <a:p>
            <a:pPr algn="ctr"/>
            <a:r>
              <a:rPr lang="fr-FR" sz="2000" b="1" dirty="0" smtClean="0">
                <a:solidFill>
                  <a:srgbClr val="C00000"/>
                </a:solidFill>
              </a:rPr>
              <a:t>1</a:t>
            </a:r>
            <a:r>
              <a:rPr lang="fr-FR" sz="2000" b="1" baseline="30000" dirty="0" smtClean="0">
                <a:solidFill>
                  <a:srgbClr val="C00000"/>
                </a:solidFill>
              </a:rPr>
              <a:t>er</a:t>
            </a:r>
            <a:r>
              <a:rPr lang="fr-FR" sz="2000" b="1" dirty="0" smtClean="0">
                <a:solidFill>
                  <a:srgbClr val="C00000"/>
                </a:solidFill>
              </a:rPr>
              <a:t> Pole national de l’industrie Agroalimentaire</a:t>
            </a:r>
            <a:endParaRPr lang="fr-FR" sz="2000" b="1" dirty="0">
              <a:solidFill>
                <a:srgbClr val="C00000"/>
              </a:solidFill>
            </a:endParaRPr>
          </a:p>
        </p:txBody>
      </p:sp>
      <p:sp>
        <p:nvSpPr>
          <p:cNvPr id="5" name="ZoneTexte 4"/>
          <p:cNvSpPr txBox="1"/>
          <p:nvPr/>
        </p:nvSpPr>
        <p:spPr>
          <a:xfrm>
            <a:off x="-3022392" y="455721"/>
            <a:ext cx="2954418" cy="3693319"/>
          </a:xfrm>
          <a:prstGeom prst="rect">
            <a:avLst/>
          </a:prstGeom>
          <a:noFill/>
        </p:spPr>
        <p:txBody>
          <a:bodyPr wrap="square" rtlCol="0">
            <a:spAutoFit/>
          </a:bodyPr>
          <a:lstStyle/>
          <a:p>
            <a:r>
              <a:rPr lang="fr-FR" smtClean="0"/>
              <a:t>Pour mettre l’accent sur le role qu’ocupe la filière SA ds la W de beja…….principelmt du à l’émmergence des IAA</a:t>
            </a:r>
          </a:p>
          <a:p>
            <a:r>
              <a:rPr lang="fr-FR" smtClean="0"/>
              <a:t>Les formations master proposées à l’univ Beja ds la filière SA visent à répondre à la demande du secteur agroalimentaire</a:t>
            </a:r>
          </a:p>
          <a:p>
            <a:r>
              <a:rPr lang="fr-FR" smtClean="0"/>
              <a:t>ces formation en Master sont soutenues par des partenaires </a:t>
            </a:r>
            <a:endParaRPr lang="fr-FR"/>
          </a:p>
        </p:txBody>
      </p:sp>
      <p:sp>
        <p:nvSpPr>
          <p:cNvPr id="9" name="ZoneTexte 8"/>
          <p:cNvSpPr txBox="1"/>
          <p:nvPr/>
        </p:nvSpPr>
        <p:spPr>
          <a:xfrm>
            <a:off x="905601" y="4310994"/>
            <a:ext cx="864096" cy="369332"/>
          </a:xfrm>
          <a:prstGeom prst="rect">
            <a:avLst/>
          </a:prstGeom>
          <a:noFill/>
        </p:spPr>
        <p:txBody>
          <a:bodyPr wrap="square" rtlCol="0">
            <a:spAutoFit/>
          </a:bodyPr>
          <a:lstStyle/>
          <a:p>
            <a:r>
              <a:rPr lang="fr-FR" b="1" smtClean="0">
                <a:solidFill>
                  <a:srgbClr val="008000"/>
                </a:solidFill>
              </a:rPr>
              <a:t>INRA</a:t>
            </a:r>
            <a:endParaRPr lang="fr-FR" b="1">
              <a:solidFill>
                <a:srgbClr val="008000"/>
              </a:solidFill>
            </a:endParaRPr>
          </a:p>
        </p:txBody>
      </p:sp>
      <p:sp>
        <p:nvSpPr>
          <p:cNvPr id="10" name="AutoShape 2" descr="Général Emballag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Picture 4" descr="Général Emballage | Faceboo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0798" y="3036278"/>
            <a:ext cx="2184177" cy="2009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Accueil - MeriPlas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2160" y="2439336"/>
            <a:ext cx="1723336" cy="695292"/>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143508" y="260648"/>
            <a:ext cx="6298560" cy="369332"/>
          </a:xfrm>
          <a:prstGeom prst="rect">
            <a:avLst/>
          </a:prstGeom>
          <a:noFill/>
        </p:spPr>
        <p:txBody>
          <a:bodyPr wrap="square" rtlCol="0">
            <a:spAutoFit/>
          </a:bodyPr>
          <a:lstStyle/>
          <a:p>
            <a:r>
              <a:rPr lang="fr-FR" b="1" dirty="0" smtClean="0">
                <a:solidFill>
                  <a:schemeClr val="bg1"/>
                </a:solidFill>
              </a:rPr>
              <a:t>Localisation de la filière des sciences alimentaires</a:t>
            </a:r>
            <a:endParaRPr lang="fr-FR" b="1" dirty="0">
              <a:solidFill>
                <a:schemeClr val="bg1"/>
              </a:solidFill>
            </a:endParaRPr>
          </a:p>
        </p:txBody>
      </p:sp>
    </p:spTree>
    <p:extLst>
      <p:ext uri="{BB962C8B-B14F-4D97-AF65-F5344CB8AC3E}">
        <p14:creationId xmlns:p14="http://schemas.microsoft.com/office/powerpoint/2010/main" val="28980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par>
                                <p:cTn id="10" presetID="53" presetClass="entr" presetSubtype="16"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500" fill="hold"/>
                                        <p:tgtEl>
                                          <p:spTgt spid="1028"/>
                                        </p:tgtEl>
                                        <p:attrNameLst>
                                          <p:attrName>ppt_w</p:attrName>
                                        </p:attrNameLst>
                                      </p:cBhvr>
                                      <p:tavLst>
                                        <p:tav tm="0">
                                          <p:val>
                                            <p:fltVal val="0"/>
                                          </p:val>
                                        </p:tav>
                                        <p:tav tm="100000">
                                          <p:val>
                                            <p:strVal val="#ppt_w"/>
                                          </p:val>
                                        </p:tav>
                                      </p:tavLst>
                                    </p:anim>
                                    <p:anim calcmode="lin" valueType="num">
                                      <p:cBhvr>
                                        <p:cTn id="13" dur="500" fill="hold"/>
                                        <p:tgtEl>
                                          <p:spTgt spid="1028"/>
                                        </p:tgtEl>
                                        <p:attrNameLst>
                                          <p:attrName>ppt_h</p:attrName>
                                        </p:attrNameLst>
                                      </p:cBhvr>
                                      <p:tavLst>
                                        <p:tav tm="0">
                                          <p:val>
                                            <p:fltVal val="0"/>
                                          </p:val>
                                        </p:tav>
                                        <p:tav tm="100000">
                                          <p:val>
                                            <p:strVal val="#ppt_h"/>
                                          </p:val>
                                        </p:tav>
                                      </p:tavLst>
                                    </p:anim>
                                    <p:animEffect transition="in" filter="fade">
                                      <p:cBhvr>
                                        <p:cTn id="14" dur="500"/>
                                        <p:tgtEl>
                                          <p:spTgt spid="1028"/>
                                        </p:tgtEl>
                                      </p:cBhvr>
                                    </p:animEffect>
                                  </p:childTnLst>
                                </p:cTn>
                              </p:par>
                              <p:par>
                                <p:cTn id="15" presetID="53" presetClass="entr" presetSubtype="16"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p:cTn id="17" dur="500" fill="hold"/>
                                        <p:tgtEl>
                                          <p:spTgt spid="1034"/>
                                        </p:tgtEl>
                                        <p:attrNameLst>
                                          <p:attrName>ppt_w</p:attrName>
                                        </p:attrNameLst>
                                      </p:cBhvr>
                                      <p:tavLst>
                                        <p:tav tm="0">
                                          <p:val>
                                            <p:fltVal val="0"/>
                                          </p:val>
                                        </p:tav>
                                        <p:tav tm="100000">
                                          <p:val>
                                            <p:strVal val="#ppt_w"/>
                                          </p:val>
                                        </p:tav>
                                      </p:tavLst>
                                    </p:anim>
                                    <p:anim calcmode="lin" valueType="num">
                                      <p:cBhvr>
                                        <p:cTn id="18" dur="500" fill="hold"/>
                                        <p:tgtEl>
                                          <p:spTgt spid="1034"/>
                                        </p:tgtEl>
                                        <p:attrNameLst>
                                          <p:attrName>ppt_h</p:attrName>
                                        </p:attrNameLst>
                                      </p:cBhvr>
                                      <p:tavLst>
                                        <p:tav tm="0">
                                          <p:val>
                                            <p:fltVal val="0"/>
                                          </p:val>
                                        </p:tav>
                                        <p:tav tm="100000">
                                          <p:val>
                                            <p:strVal val="#ppt_h"/>
                                          </p:val>
                                        </p:tav>
                                      </p:tavLst>
                                    </p:anim>
                                    <p:animEffect transition="in" filter="fade">
                                      <p:cBhvr>
                                        <p:cTn id="19" dur="500"/>
                                        <p:tgtEl>
                                          <p:spTgt spid="1034"/>
                                        </p:tgtEl>
                                      </p:cBhvr>
                                    </p:animEffect>
                                  </p:childTnLst>
                                </p:cTn>
                              </p:par>
                              <p:par>
                                <p:cTn id="20" presetID="53" presetClass="entr" presetSubtype="16" fill="hold" nodeType="withEffect">
                                  <p:stCondLst>
                                    <p:cond delay="0"/>
                                  </p:stCondLst>
                                  <p:childTnLst>
                                    <p:set>
                                      <p:cBhvr>
                                        <p:cTn id="21" dur="1" fill="hold">
                                          <p:stCondLst>
                                            <p:cond delay="0"/>
                                          </p:stCondLst>
                                        </p:cTn>
                                        <p:tgtEl>
                                          <p:spTgt spid="1040"/>
                                        </p:tgtEl>
                                        <p:attrNameLst>
                                          <p:attrName>style.visibility</p:attrName>
                                        </p:attrNameLst>
                                      </p:cBhvr>
                                      <p:to>
                                        <p:strVal val="visible"/>
                                      </p:to>
                                    </p:set>
                                    <p:anim calcmode="lin" valueType="num">
                                      <p:cBhvr>
                                        <p:cTn id="22" dur="500" fill="hold"/>
                                        <p:tgtEl>
                                          <p:spTgt spid="1040"/>
                                        </p:tgtEl>
                                        <p:attrNameLst>
                                          <p:attrName>ppt_w</p:attrName>
                                        </p:attrNameLst>
                                      </p:cBhvr>
                                      <p:tavLst>
                                        <p:tav tm="0">
                                          <p:val>
                                            <p:fltVal val="0"/>
                                          </p:val>
                                        </p:tav>
                                        <p:tav tm="100000">
                                          <p:val>
                                            <p:strVal val="#ppt_w"/>
                                          </p:val>
                                        </p:tav>
                                      </p:tavLst>
                                    </p:anim>
                                    <p:anim calcmode="lin" valueType="num">
                                      <p:cBhvr>
                                        <p:cTn id="23" dur="500" fill="hold"/>
                                        <p:tgtEl>
                                          <p:spTgt spid="1040"/>
                                        </p:tgtEl>
                                        <p:attrNameLst>
                                          <p:attrName>ppt_h</p:attrName>
                                        </p:attrNameLst>
                                      </p:cBhvr>
                                      <p:tavLst>
                                        <p:tav tm="0">
                                          <p:val>
                                            <p:fltVal val="0"/>
                                          </p:val>
                                        </p:tav>
                                        <p:tav tm="100000">
                                          <p:val>
                                            <p:strVal val="#ppt_h"/>
                                          </p:val>
                                        </p:tav>
                                      </p:tavLst>
                                    </p:anim>
                                    <p:animEffect transition="in" filter="fade">
                                      <p:cBhvr>
                                        <p:cTn id="24" dur="500"/>
                                        <p:tgtEl>
                                          <p:spTgt spid="1040"/>
                                        </p:tgtEl>
                                      </p:cBhvr>
                                    </p:animEffect>
                                  </p:childTnLst>
                                </p:cTn>
                              </p:par>
                              <p:par>
                                <p:cTn id="25" presetID="53" presetClass="entr" presetSubtype="16" fill="hold" nodeType="withEffect">
                                  <p:stCondLst>
                                    <p:cond delay="0"/>
                                  </p:stCondLst>
                                  <p:childTnLst>
                                    <p:set>
                                      <p:cBhvr>
                                        <p:cTn id="26" dur="1" fill="hold">
                                          <p:stCondLst>
                                            <p:cond delay="0"/>
                                          </p:stCondLst>
                                        </p:cTn>
                                        <p:tgtEl>
                                          <p:spTgt spid="1042"/>
                                        </p:tgtEl>
                                        <p:attrNameLst>
                                          <p:attrName>style.visibility</p:attrName>
                                        </p:attrNameLst>
                                      </p:cBhvr>
                                      <p:to>
                                        <p:strVal val="visible"/>
                                      </p:to>
                                    </p:set>
                                    <p:anim calcmode="lin" valueType="num">
                                      <p:cBhvr>
                                        <p:cTn id="27" dur="500" fill="hold"/>
                                        <p:tgtEl>
                                          <p:spTgt spid="1042"/>
                                        </p:tgtEl>
                                        <p:attrNameLst>
                                          <p:attrName>ppt_w</p:attrName>
                                        </p:attrNameLst>
                                      </p:cBhvr>
                                      <p:tavLst>
                                        <p:tav tm="0">
                                          <p:val>
                                            <p:fltVal val="0"/>
                                          </p:val>
                                        </p:tav>
                                        <p:tav tm="100000">
                                          <p:val>
                                            <p:strVal val="#ppt_w"/>
                                          </p:val>
                                        </p:tav>
                                      </p:tavLst>
                                    </p:anim>
                                    <p:anim calcmode="lin" valueType="num">
                                      <p:cBhvr>
                                        <p:cTn id="28" dur="500" fill="hold"/>
                                        <p:tgtEl>
                                          <p:spTgt spid="1042"/>
                                        </p:tgtEl>
                                        <p:attrNameLst>
                                          <p:attrName>ppt_h</p:attrName>
                                        </p:attrNameLst>
                                      </p:cBhvr>
                                      <p:tavLst>
                                        <p:tav tm="0">
                                          <p:val>
                                            <p:fltVal val="0"/>
                                          </p:val>
                                        </p:tav>
                                        <p:tav tm="100000">
                                          <p:val>
                                            <p:strVal val="#ppt_h"/>
                                          </p:val>
                                        </p:tav>
                                      </p:tavLst>
                                    </p:anim>
                                    <p:animEffect transition="in" filter="fade">
                                      <p:cBhvr>
                                        <p:cTn id="29" dur="500"/>
                                        <p:tgtEl>
                                          <p:spTgt spid="1042"/>
                                        </p:tgtEl>
                                      </p:cBhvr>
                                    </p:animEffect>
                                  </p:childTnLst>
                                </p:cTn>
                              </p:par>
                              <p:par>
                                <p:cTn id="30" presetID="53" presetClass="entr" presetSubtype="16" fill="hold" nodeType="withEffect">
                                  <p:stCondLst>
                                    <p:cond delay="0"/>
                                  </p:stCondLst>
                                  <p:childTnLst>
                                    <p:set>
                                      <p:cBhvr>
                                        <p:cTn id="31" dur="1" fill="hold">
                                          <p:stCondLst>
                                            <p:cond delay="0"/>
                                          </p:stCondLst>
                                        </p:cTn>
                                        <p:tgtEl>
                                          <p:spTgt spid="1046"/>
                                        </p:tgtEl>
                                        <p:attrNameLst>
                                          <p:attrName>style.visibility</p:attrName>
                                        </p:attrNameLst>
                                      </p:cBhvr>
                                      <p:to>
                                        <p:strVal val="visible"/>
                                      </p:to>
                                    </p:set>
                                    <p:anim calcmode="lin" valueType="num">
                                      <p:cBhvr>
                                        <p:cTn id="32" dur="500" fill="hold"/>
                                        <p:tgtEl>
                                          <p:spTgt spid="1046"/>
                                        </p:tgtEl>
                                        <p:attrNameLst>
                                          <p:attrName>ppt_w</p:attrName>
                                        </p:attrNameLst>
                                      </p:cBhvr>
                                      <p:tavLst>
                                        <p:tav tm="0">
                                          <p:val>
                                            <p:fltVal val="0"/>
                                          </p:val>
                                        </p:tav>
                                        <p:tav tm="100000">
                                          <p:val>
                                            <p:strVal val="#ppt_w"/>
                                          </p:val>
                                        </p:tav>
                                      </p:tavLst>
                                    </p:anim>
                                    <p:anim calcmode="lin" valueType="num">
                                      <p:cBhvr>
                                        <p:cTn id="33" dur="500" fill="hold"/>
                                        <p:tgtEl>
                                          <p:spTgt spid="1046"/>
                                        </p:tgtEl>
                                        <p:attrNameLst>
                                          <p:attrName>ppt_h</p:attrName>
                                        </p:attrNameLst>
                                      </p:cBhvr>
                                      <p:tavLst>
                                        <p:tav tm="0">
                                          <p:val>
                                            <p:fltVal val="0"/>
                                          </p:val>
                                        </p:tav>
                                        <p:tav tm="100000">
                                          <p:val>
                                            <p:strVal val="#ppt_h"/>
                                          </p:val>
                                        </p:tav>
                                      </p:tavLst>
                                    </p:anim>
                                    <p:animEffect transition="in" filter="fade">
                                      <p:cBhvr>
                                        <p:cTn id="34" dur="500"/>
                                        <p:tgtEl>
                                          <p:spTgt spid="1046"/>
                                        </p:tgtEl>
                                      </p:cBhvr>
                                    </p:animEffect>
                                  </p:childTnLst>
                                </p:cTn>
                              </p:par>
                              <p:par>
                                <p:cTn id="35" presetID="53" presetClass="entr" presetSubtype="16" fill="hold" nodeType="with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p:cTn id="37" dur="500" fill="hold"/>
                                        <p:tgtEl>
                                          <p:spTgt spid="1032"/>
                                        </p:tgtEl>
                                        <p:attrNameLst>
                                          <p:attrName>ppt_w</p:attrName>
                                        </p:attrNameLst>
                                      </p:cBhvr>
                                      <p:tavLst>
                                        <p:tav tm="0">
                                          <p:val>
                                            <p:fltVal val="0"/>
                                          </p:val>
                                        </p:tav>
                                        <p:tav tm="100000">
                                          <p:val>
                                            <p:strVal val="#ppt_w"/>
                                          </p:val>
                                        </p:tav>
                                      </p:tavLst>
                                    </p:anim>
                                    <p:anim calcmode="lin" valueType="num">
                                      <p:cBhvr>
                                        <p:cTn id="38" dur="500" fill="hold"/>
                                        <p:tgtEl>
                                          <p:spTgt spid="1032"/>
                                        </p:tgtEl>
                                        <p:attrNameLst>
                                          <p:attrName>ppt_h</p:attrName>
                                        </p:attrNameLst>
                                      </p:cBhvr>
                                      <p:tavLst>
                                        <p:tav tm="0">
                                          <p:val>
                                            <p:fltVal val="0"/>
                                          </p:val>
                                        </p:tav>
                                        <p:tav tm="100000">
                                          <p:val>
                                            <p:strVal val="#ppt_h"/>
                                          </p:val>
                                        </p:tav>
                                      </p:tavLst>
                                    </p:anim>
                                    <p:animEffect transition="in" filter="fade">
                                      <p:cBhvr>
                                        <p:cTn id="39" dur="500"/>
                                        <p:tgtEl>
                                          <p:spTgt spid="1032"/>
                                        </p:tgtEl>
                                      </p:cBhvr>
                                    </p:animEffect>
                                  </p:childTnLst>
                                </p:cTn>
                              </p:par>
                              <p:par>
                                <p:cTn id="40" presetID="53" presetClass="entr" presetSubtype="16" fill="hold" nodeType="withEffect">
                                  <p:stCondLst>
                                    <p:cond delay="0"/>
                                  </p:stCondLst>
                                  <p:childTnLst>
                                    <p:set>
                                      <p:cBhvr>
                                        <p:cTn id="41" dur="1" fill="hold">
                                          <p:stCondLst>
                                            <p:cond delay="0"/>
                                          </p:stCondLst>
                                        </p:cTn>
                                        <p:tgtEl>
                                          <p:spTgt spid="1044"/>
                                        </p:tgtEl>
                                        <p:attrNameLst>
                                          <p:attrName>style.visibility</p:attrName>
                                        </p:attrNameLst>
                                      </p:cBhvr>
                                      <p:to>
                                        <p:strVal val="visible"/>
                                      </p:to>
                                    </p:set>
                                    <p:anim calcmode="lin" valueType="num">
                                      <p:cBhvr>
                                        <p:cTn id="42" dur="500" fill="hold"/>
                                        <p:tgtEl>
                                          <p:spTgt spid="1044"/>
                                        </p:tgtEl>
                                        <p:attrNameLst>
                                          <p:attrName>ppt_w</p:attrName>
                                        </p:attrNameLst>
                                      </p:cBhvr>
                                      <p:tavLst>
                                        <p:tav tm="0">
                                          <p:val>
                                            <p:fltVal val="0"/>
                                          </p:val>
                                        </p:tav>
                                        <p:tav tm="100000">
                                          <p:val>
                                            <p:strVal val="#ppt_w"/>
                                          </p:val>
                                        </p:tav>
                                      </p:tavLst>
                                    </p:anim>
                                    <p:anim calcmode="lin" valueType="num">
                                      <p:cBhvr>
                                        <p:cTn id="43" dur="500" fill="hold"/>
                                        <p:tgtEl>
                                          <p:spTgt spid="1044"/>
                                        </p:tgtEl>
                                        <p:attrNameLst>
                                          <p:attrName>ppt_h</p:attrName>
                                        </p:attrNameLst>
                                      </p:cBhvr>
                                      <p:tavLst>
                                        <p:tav tm="0">
                                          <p:val>
                                            <p:fltVal val="0"/>
                                          </p:val>
                                        </p:tav>
                                        <p:tav tm="100000">
                                          <p:val>
                                            <p:strVal val="#ppt_h"/>
                                          </p:val>
                                        </p:tav>
                                      </p:tavLst>
                                    </p:anim>
                                    <p:animEffect transition="in" filter="fade">
                                      <p:cBhvr>
                                        <p:cTn id="44"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a:off x="155575" y="160337"/>
            <a:ext cx="3336306" cy="68113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332656"/>
            <a:ext cx="2880320" cy="369332"/>
          </a:xfrm>
          <a:prstGeom prst="rect">
            <a:avLst/>
          </a:prstGeom>
          <a:noFill/>
        </p:spPr>
        <p:txBody>
          <a:bodyPr wrap="square" rtlCol="0">
            <a:spAutoFit/>
          </a:bodyPr>
          <a:lstStyle/>
          <a:p>
            <a:r>
              <a:rPr lang="fr-FR" b="1" dirty="0" smtClean="0">
                <a:solidFill>
                  <a:schemeClr val="bg1"/>
                </a:solidFill>
              </a:rPr>
              <a:t>Formations proposées</a:t>
            </a:r>
            <a:endParaRPr lang="fr-FR" b="1" dirty="0">
              <a:solidFill>
                <a:schemeClr val="bg1"/>
              </a:solidFill>
            </a:endParaRPr>
          </a:p>
        </p:txBody>
      </p:sp>
      <p:grpSp>
        <p:nvGrpSpPr>
          <p:cNvPr id="28" name="Groupe 27"/>
          <p:cNvGrpSpPr/>
          <p:nvPr/>
        </p:nvGrpSpPr>
        <p:grpSpPr>
          <a:xfrm>
            <a:off x="2051720" y="1196752"/>
            <a:ext cx="5256584" cy="3384377"/>
            <a:chOff x="2051720" y="1196752"/>
            <a:chExt cx="5256584" cy="3384377"/>
          </a:xfrm>
        </p:grpSpPr>
        <p:sp>
          <p:nvSpPr>
            <p:cNvPr id="9" name="ZoneTexte 8"/>
            <p:cNvSpPr txBox="1"/>
            <p:nvPr/>
          </p:nvSpPr>
          <p:spPr>
            <a:xfrm>
              <a:off x="4283968" y="2636912"/>
              <a:ext cx="1152129" cy="400110"/>
            </a:xfrm>
            <a:prstGeom prst="rect">
              <a:avLst/>
            </a:prstGeom>
            <a:noFill/>
          </p:spPr>
          <p:txBody>
            <a:bodyPr wrap="square" rtlCol="0">
              <a:spAutoFit/>
            </a:bodyPr>
            <a:lstStyle/>
            <a:p>
              <a:r>
                <a:rPr lang="fr-FR" sz="2000" b="1" dirty="0" smtClean="0"/>
                <a:t>Master</a:t>
              </a:r>
              <a:endParaRPr lang="fr-FR" sz="2000" b="1" dirty="0"/>
            </a:p>
          </p:txBody>
        </p:sp>
        <p:grpSp>
          <p:nvGrpSpPr>
            <p:cNvPr id="27" name="Groupe 26"/>
            <p:cNvGrpSpPr/>
            <p:nvPr/>
          </p:nvGrpSpPr>
          <p:grpSpPr>
            <a:xfrm>
              <a:off x="2051720" y="1196752"/>
              <a:ext cx="5256584" cy="3384377"/>
              <a:chOff x="2051720" y="1196752"/>
              <a:chExt cx="5256584" cy="3384377"/>
            </a:xfrm>
          </p:grpSpPr>
          <p:sp>
            <p:nvSpPr>
              <p:cNvPr id="8" name="ZoneTexte 7"/>
              <p:cNvSpPr txBox="1"/>
              <p:nvPr/>
            </p:nvSpPr>
            <p:spPr>
              <a:xfrm>
                <a:off x="2123728" y="4077072"/>
                <a:ext cx="1512168" cy="400110"/>
              </a:xfrm>
              <a:prstGeom prst="rect">
                <a:avLst/>
              </a:prstGeom>
              <a:noFill/>
            </p:spPr>
            <p:txBody>
              <a:bodyPr wrap="square" rtlCol="0">
                <a:spAutoFit/>
              </a:bodyPr>
              <a:lstStyle/>
              <a:p>
                <a:r>
                  <a:rPr lang="fr-FR" sz="2000" b="1" dirty="0" smtClean="0"/>
                  <a:t>Licence</a:t>
                </a:r>
                <a:endParaRPr lang="fr-FR" sz="2000" b="1" dirty="0"/>
              </a:p>
            </p:txBody>
          </p:sp>
          <p:sp>
            <p:nvSpPr>
              <p:cNvPr id="10" name="ZoneTexte 9"/>
              <p:cNvSpPr txBox="1"/>
              <p:nvPr/>
            </p:nvSpPr>
            <p:spPr>
              <a:xfrm>
                <a:off x="5868144" y="1196752"/>
                <a:ext cx="1440160" cy="400110"/>
              </a:xfrm>
              <a:prstGeom prst="rect">
                <a:avLst/>
              </a:prstGeom>
              <a:noFill/>
            </p:spPr>
            <p:txBody>
              <a:bodyPr wrap="square" rtlCol="0">
                <a:spAutoFit/>
              </a:bodyPr>
              <a:lstStyle/>
              <a:p>
                <a:r>
                  <a:rPr lang="fr-FR" sz="2000" b="1" dirty="0" smtClean="0"/>
                  <a:t>Doctorat</a:t>
                </a:r>
                <a:endParaRPr lang="fr-FR" sz="2000" b="1" dirty="0"/>
              </a:p>
            </p:txBody>
          </p:sp>
          <p:cxnSp>
            <p:nvCxnSpPr>
              <p:cNvPr id="12" name="Connecteur en angle 11"/>
              <p:cNvCxnSpPr/>
              <p:nvPr/>
            </p:nvCxnSpPr>
            <p:spPr>
              <a:xfrm rot="5400000" flipH="1" flipV="1">
                <a:off x="3311862" y="2096854"/>
                <a:ext cx="2808311" cy="2160239"/>
              </a:xfrm>
              <a:prstGeom prst="bentConnector3">
                <a:avLst/>
              </a:prstGeom>
              <a:ln w="57150">
                <a:solidFill>
                  <a:srgbClr val="0070C0"/>
                </a:solidFill>
              </a:ln>
            </p:spPr>
            <p:style>
              <a:lnRef idx="1">
                <a:schemeClr val="dk1"/>
              </a:lnRef>
              <a:fillRef idx="0">
                <a:schemeClr val="dk1"/>
              </a:fillRef>
              <a:effectRef idx="0">
                <a:schemeClr val="dk1"/>
              </a:effectRef>
              <a:fontRef idx="minor">
                <a:schemeClr val="tx1"/>
              </a:fontRef>
            </p:style>
          </p:cxnSp>
          <p:cxnSp>
            <p:nvCxnSpPr>
              <p:cNvPr id="17" name="Connecteur droit 16"/>
              <p:cNvCxnSpPr/>
              <p:nvPr/>
            </p:nvCxnSpPr>
            <p:spPr>
              <a:xfrm flipV="1">
                <a:off x="5796137" y="1772816"/>
                <a:ext cx="1368151" cy="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051720" y="4581129"/>
                <a:ext cx="158417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 name="Groupe 24"/>
          <p:cNvGrpSpPr/>
          <p:nvPr/>
        </p:nvGrpSpPr>
        <p:grpSpPr>
          <a:xfrm>
            <a:off x="2015716" y="4720499"/>
            <a:ext cx="1908212" cy="616133"/>
            <a:chOff x="1907704" y="4973107"/>
            <a:chExt cx="1908212" cy="616133"/>
          </a:xfrm>
        </p:grpSpPr>
        <p:sp>
          <p:nvSpPr>
            <p:cNvPr id="24" name="Ellipse 23"/>
            <p:cNvSpPr/>
            <p:nvPr/>
          </p:nvSpPr>
          <p:spPr>
            <a:xfrm>
              <a:off x="1907704" y="4973107"/>
              <a:ext cx="1584177" cy="616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943708" y="5096507"/>
              <a:ext cx="1872208" cy="369332"/>
            </a:xfrm>
            <a:prstGeom prst="rect">
              <a:avLst/>
            </a:prstGeom>
            <a:noFill/>
          </p:spPr>
          <p:txBody>
            <a:bodyPr wrap="square" rtlCol="0">
              <a:spAutoFit/>
            </a:bodyPr>
            <a:lstStyle/>
            <a:p>
              <a:r>
                <a:rPr lang="fr-FR" b="1" dirty="0" smtClean="0">
                  <a:solidFill>
                    <a:srgbClr val="FFFF00"/>
                  </a:solidFill>
                </a:rPr>
                <a:t>3 Licences</a:t>
              </a:r>
              <a:endParaRPr lang="fr-FR" b="1" dirty="0">
                <a:solidFill>
                  <a:srgbClr val="FFFF00"/>
                </a:solidFill>
              </a:endParaRPr>
            </a:p>
          </p:txBody>
        </p:sp>
      </p:grpSp>
      <p:grpSp>
        <p:nvGrpSpPr>
          <p:cNvPr id="26" name="Groupe 25"/>
          <p:cNvGrpSpPr/>
          <p:nvPr/>
        </p:nvGrpSpPr>
        <p:grpSpPr>
          <a:xfrm>
            <a:off x="3818383" y="3314432"/>
            <a:ext cx="2016225" cy="648072"/>
            <a:chOff x="3779912" y="3429000"/>
            <a:chExt cx="2016225" cy="648072"/>
          </a:xfrm>
        </p:grpSpPr>
        <p:sp>
          <p:nvSpPr>
            <p:cNvPr id="23" name="Ellipse 22"/>
            <p:cNvSpPr/>
            <p:nvPr/>
          </p:nvSpPr>
          <p:spPr>
            <a:xfrm>
              <a:off x="3779912" y="3429000"/>
              <a:ext cx="180020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3923928" y="3568370"/>
              <a:ext cx="1872209" cy="369332"/>
            </a:xfrm>
            <a:prstGeom prst="rect">
              <a:avLst/>
            </a:prstGeom>
            <a:noFill/>
          </p:spPr>
          <p:txBody>
            <a:bodyPr wrap="square" rtlCol="0">
              <a:spAutoFit/>
            </a:bodyPr>
            <a:lstStyle/>
            <a:p>
              <a:r>
                <a:rPr lang="fr-FR" b="1" dirty="0" smtClean="0">
                  <a:solidFill>
                    <a:srgbClr val="FFFF00"/>
                  </a:solidFill>
                </a:rPr>
                <a:t>Six Masters</a:t>
              </a:r>
              <a:endParaRPr lang="fr-FR" b="1" dirty="0">
                <a:solidFill>
                  <a:srgbClr val="FFFF00"/>
                </a:solidFill>
              </a:endParaRPr>
            </a:p>
          </p:txBody>
        </p:sp>
      </p:grpSp>
    </p:spTree>
    <p:extLst>
      <p:ext uri="{BB962C8B-B14F-4D97-AF65-F5344CB8AC3E}">
        <p14:creationId xmlns:p14="http://schemas.microsoft.com/office/powerpoint/2010/main" val="19620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250"/>
                                        <p:tgtEl>
                                          <p:spTgt spid="25"/>
                                        </p:tgtEl>
                                        <p:attrNameLst>
                                          <p:attrName>ppt_y</p:attrName>
                                        </p:attrNameLst>
                                      </p:cBhvr>
                                      <p:tavLst>
                                        <p:tav tm="0">
                                          <p:val>
                                            <p:strVal val="#ppt_y+#ppt_h*1.125000"/>
                                          </p:val>
                                        </p:tav>
                                        <p:tav tm="100000">
                                          <p:val>
                                            <p:strVal val="#ppt_y"/>
                                          </p:val>
                                        </p:tav>
                                      </p:tavLst>
                                    </p:anim>
                                    <p:animEffect transition="in" filter="wipe(up)">
                                      <p:cBhvr>
                                        <p:cTn id="14" dur="250"/>
                                        <p:tgtEl>
                                          <p:spTgt spid="25"/>
                                        </p:tgtEl>
                                      </p:cBhvr>
                                    </p:animEffect>
                                  </p:childTnLst>
                                </p:cTn>
                              </p:par>
                              <p:par>
                                <p:cTn id="15" presetID="12" presetClass="entr" presetSubtype="4"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p:tgtEl>
                                          <p:spTgt spid="26"/>
                                        </p:tgtEl>
                                        <p:attrNameLst>
                                          <p:attrName>ppt_y</p:attrName>
                                        </p:attrNameLst>
                                      </p:cBhvr>
                                      <p:tavLst>
                                        <p:tav tm="0">
                                          <p:val>
                                            <p:strVal val="#ppt_y+#ppt_h*1.125000"/>
                                          </p:val>
                                        </p:tav>
                                        <p:tav tm="100000">
                                          <p:val>
                                            <p:strVal val="#ppt_y"/>
                                          </p:val>
                                        </p:tav>
                                      </p:tavLst>
                                    </p:anim>
                                    <p:animEffect transition="in" filter="wipe(up)">
                                      <p:cBhvr>
                                        <p:cTn id="18"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03848" y="877942"/>
            <a:ext cx="2592288" cy="369332"/>
          </a:xfrm>
          <a:prstGeom prst="rect">
            <a:avLst/>
          </a:prstGeom>
          <a:noFill/>
          <a:ln w="28575">
            <a:solidFill>
              <a:srgbClr val="0070C0"/>
            </a:solidFill>
          </a:ln>
        </p:spPr>
        <p:txBody>
          <a:bodyPr wrap="square" rtlCol="0">
            <a:spAutoFit/>
          </a:bodyPr>
          <a:lstStyle/>
          <a:p>
            <a:r>
              <a:rPr lang="fr-FR" b="1" dirty="0" smtClean="0">
                <a:latin typeface="Arial" panose="020B0604020202020204" pitchFamily="34" charset="0"/>
                <a:cs typeface="Arial" panose="020B0604020202020204" pitchFamily="34" charset="0"/>
              </a:rPr>
              <a:t>Socle commun SNV</a:t>
            </a:r>
            <a:endParaRPr lang="fr-FR" b="1" dirty="0">
              <a:latin typeface="Arial" panose="020B0604020202020204" pitchFamily="34" charset="0"/>
              <a:cs typeface="Arial" panose="020B0604020202020204" pitchFamily="34" charset="0"/>
            </a:endParaRPr>
          </a:p>
        </p:txBody>
      </p:sp>
      <p:cxnSp>
        <p:nvCxnSpPr>
          <p:cNvPr id="5" name="Connecteur droit 4"/>
          <p:cNvCxnSpPr/>
          <p:nvPr/>
        </p:nvCxnSpPr>
        <p:spPr>
          <a:xfrm>
            <a:off x="1277633" y="1844824"/>
            <a:ext cx="6318703"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7596336" y="1772816"/>
            <a:ext cx="0" cy="1152128"/>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391981" y="1844824"/>
            <a:ext cx="0" cy="108012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4391981" y="1350060"/>
            <a:ext cx="0" cy="494764"/>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1259632" y="1844824"/>
            <a:ext cx="0" cy="108012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31540" y="2987467"/>
            <a:ext cx="1656184" cy="923330"/>
          </a:xfrm>
          <a:prstGeom prst="rect">
            <a:avLst/>
          </a:prstGeom>
          <a:noFill/>
        </p:spPr>
        <p:txBody>
          <a:bodyPr wrap="square" rtlCol="0">
            <a:spAutoFit/>
          </a:bodyPr>
          <a:lstStyle/>
          <a:p>
            <a:pPr algn="ctr"/>
            <a:r>
              <a:rPr lang="fr-FR" b="1" dirty="0" smtClean="0"/>
              <a:t>L1 </a:t>
            </a:r>
            <a:r>
              <a:rPr lang="fr-FR" b="1" dirty="0" smtClean="0"/>
              <a:t>Emballage et Qualité </a:t>
            </a:r>
            <a:endParaRPr lang="fr-FR" b="1" dirty="0"/>
          </a:p>
        </p:txBody>
      </p:sp>
      <p:sp>
        <p:nvSpPr>
          <p:cNvPr id="12" name="ZoneTexte 11"/>
          <p:cNvSpPr txBox="1"/>
          <p:nvPr/>
        </p:nvSpPr>
        <p:spPr>
          <a:xfrm>
            <a:off x="6336199" y="2948751"/>
            <a:ext cx="2484273" cy="1200329"/>
          </a:xfrm>
          <a:prstGeom prst="rect">
            <a:avLst/>
          </a:prstGeom>
          <a:noFill/>
        </p:spPr>
        <p:txBody>
          <a:bodyPr wrap="square" rtlCol="0">
            <a:spAutoFit/>
          </a:bodyPr>
          <a:lstStyle/>
          <a:p>
            <a:pPr algn="ctr"/>
            <a:r>
              <a:rPr lang="fr-FR" b="1" dirty="0" smtClean="0"/>
              <a:t>L1 MCIL</a:t>
            </a:r>
            <a:endParaRPr lang="fr-FR" b="1" dirty="0" smtClean="0"/>
          </a:p>
          <a:p>
            <a:pPr algn="ctr"/>
            <a:r>
              <a:rPr lang="fr-FR" b="1" dirty="0" smtClean="0"/>
              <a:t>Control de qualité et Analyse des Aliments</a:t>
            </a:r>
            <a:endParaRPr lang="fr-FR" b="1" dirty="0"/>
          </a:p>
        </p:txBody>
      </p:sp>
      <p:sp>
        <p:nvSpPr>
          <p:cNvPr id="13" name="ZoneTexte 12"/>
          <p:cNvSpPr txBox="1"/>
          <p:nvPr/>
        </p:nvSpPr>
        <p:spPr>
          <a:xfrm>
            <a:off x="3581891" y="2996952"/>
            <a:ext cx="1800200" cy="646331"/>
          </a:xfrm>
          <a:prstGeom prst="rect">
            <a:avLst/>
          </a:prstGeom>
          <a:noFill/>
        </p:spPr>
        <p:txBody>
          <a:bodyPr wrap="square" rtlCol="0">
            <a:spAutoFit/>
          </a:bodyPr>
          <a:lstStyle/>
          <a:p>
            <a:pPr algn="ctr"/>
            <a:r>
              <a:rPr lang="fr-FR" b="1" dirty="0" smtClean="0"/>
              <a:t>L1 Sciences </a:t>
            </a:r>
            <a:r>
              <a:rPr lang="fr-FR" b="1" dirty="0" smtClean="0"/>
              <a:t>alimentaires</a:t>
            </a:r>
            <a:endParaRPr lang="fr-FR" b="1" dirty="0"/>
          </a:p>
        </p:txBody>
      </p:sp>
      <p:cxnSp>
        <p:nvCxnSpPr>
          <p:cNvPr id="21" name="Connecteur droit avec flèche 20"/>
          <p:cNvCxnSpPr/>
          <p:nvPr/>
        </p:nvCxnSpPr>
        <p:spPr>
          <a:xfrm>
            <a:off x="1259632" y="3973706"/>
            <a:ext cx="0" cy="895454"/>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7578335" y="4149080"/>
            <a:ext cx="18001" cy="72008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39552" y="5086856"/>
            <a:ext cx="1440160" cy="923330"/>
          </a:xfrm>
          <a:prstGeom prst="rect">
            <a:avLst/>
          </a:prstGeom>
          <a:noFill/>
        </p:spPr>
        <p:txBody>
          <a:bodyPr wrap="square" rtlCol="0">
            <a:spAutoFit/>
          </a:bodyPr>
          <a:lstStyle/>
          <a:p>
            <a:pPr algn="ctr"/>
            <a:r>
              <a:rPr lang="fr-FR" b="1" smtClean="0">
                <a:latin typeface="Arial" panose="020B0604020202020204" pitchFamily="34" charset="0"/>
                <a:cs typeface="Arial" panose="020B0604020202020204" pitchFamily="34" charset="0"/>
              </a:rPr>
              <a:t>L3 Emballage et Qualité</a:t>
            </a:r>
            <a:endParaRPr lang="fr-FR" b="1">
              <a:latin typeface="Arial" panose="020B0604020202020204" pitchFamily="34" charset="0"/>
              <a:cs typeface="Arial" panose="020B0604020202020204" pitchFamily="34" charset="0"/>
            </a:endParaRPr>
          </a:p>
        </p:txBody>
      </p:sp>
      <p:sp>
        <p:nvSpPr>
          <p:cNvPr id="31" name="ZoneTexte 30"/>
          <p:cNvSpPr txBox="1"/>
          <p:nvPr/>
        </p:nvSpPr>
        <p:spPr>
          <a:xfrm>
            <a:off x="6552223" y="4941168"/>
            <a:ext cx="2412265" cy="1200329"/>
          </a:xfrm>
          <a:prstGeom prst="rect">
            <a:avLst/>
          </a:prstGeom>
          <a:noFill/>
        </p:spPr>
        <p:txBody>
          <a:bodyPr wrap="square" rtlCol="0">
            <a:spAutoFit/>
          </a:bodyPr>
          <a:lstStyle/>
          <a:p>
            <a:pPr algn="ctr"/>
            <a:r>
              <a:rPr lang="fr-FR" b="1" smtClean="0"/>
              <a:t>L3 Contrôle </a:t>
            </a:r>
            <a:r>
              <a:rPr lang="fr-FR" b="1"/>
              <a:t>de qualité et Analyse des Aliments</a:t>
            </a:r>
          </a:p>
          <a:p>
            <a:pPr algn="ctr"/>
            <a:endParaRPr lang="fr-FR" b="1"/>
          </a:p>
        </p:txBody>
      </p:sp>
      <p:grpSp>
        <p:nvGrpSpPr>
          <p:cNvPr id="49" name="Groupe 48"/>
          <p:cNvGrpSpPr/>
          <p:nvPr/>
        </p:nvGrpSpPr>
        <p:grpSpPr>
          <a:xfrm>
            <a:off x="3491880" y="3726324"/>
            <a:ext cx="1890211" cy="1574884"/>
            <a:chOff x="3491880" y="3726324"/>
            <a:chExt cx="1890211" cy="1574884"/>
          </a:xfrm>
        </p:grpSpPr>
        <p:cxnSp>
          <p:nvCxnSpPr>
            <p:cNvPr id="32" name="Connecteur droit 31"/>
            <p:cNvCxnSpPr/>
            <p:nvPr/>
          </p:nvCxnSpPr>
          <p:spPr>
            <a:xfrm>
              <a:off x="3491880" y="4221088"/>
              <a:ext cx="1890211"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5364088" y="4221088"/>
              <a:ext cx="0" cy="108012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4427984" y="3726324"/>
              <a:ext cx="0" cy="494764"/>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3491880" y="4221088"/>
              <a:ext cx="0" cy="108012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grpSp>
      <p:sp>
        <p:nvSpPr>
          <p:cNvPr id="43" name="ZoneTexte 42"/>
          <p:cNvSpPr txBox="1"/>
          <p:nvPr/>
        </p:nvSpPr>
        <p:spPr>
          <a:xfrm>
            <a:off x="2411760" y="5395574"/>
            <a:ext cx="1800200" cy="1200329"/>
          </a:xfrm>
          <a:prstGeom prst="rect">
            <a:avLst/>
          </a:prstGeom>
          <a:noFill/>
          <a:ln w="73025">
            <a:solidFill>
              <a:schemeClr val="accent1">
                <a:lumMod val="75000"/>
              </a:schemeClr>
            </a:solidFill>
          </a:ln>
        </p:spPr>
        <p:txBody>
          <a:bodyPr wrap="square" rtlCol="0">
            <a:spAutoFit/>
          </a:bodyPr>
          <a:lstStyle/>
          <a:p>
            <a:pPr algn="ctr"/>
            <a:r>
              <a:rPr lang="fr-FR" b="1" dirty="0" smtClean="0"/>
              <a:t>L2 Alimentation </a:t>
            </a:r>
            <a:r>
              <a:rPr lang="fr-FR" b="1" dirty="0" smtClean="0"/>
              <a:t>Nutrition et pathologies</a:t>
            </a:r>
            <a:endParaRPr lang="fr-FR" b="1" dirty="0"/>
          </a:p>
        </p:txBody>
      </p:sp>
      <p:sp>
        <p:nvSpPr>
          <p:cNvPr id="44" name="ZoneTexte 43"/>
          <p:cNvSpPr txBox="1"/>
          <p:nvPr/>
        </p:nvSpPr>
        <p:spPr>
          <a:xfrm>
            <a:off x="4499992" y="5395573"/>
            <a:ext cx="2160240" cy="1200329"/>
          </a:xfrm>
          <a:prstGeom prst="rect">
            <a:avLst/>
          </a:prstGeom>
          <a:noFill/>
          <a:ln w="73025">
            <a:solidFill>
              <a:schemeClr val="accent1">
                <a:lumMod val="75000"/>
              </a:schemeClr>
            </a:solidFill>
          </a:ln>
        </p:spPr>
        <p:txBody>
          <a:bodyPr wrap="square" rtlCol="0">
            <a:spAutoFit/>
          </a:bodyPr>
          <a:lstStyle/>
          <a:p>
            <a:pPr algn="ctr"/>
            <a:r>
              <a:rPr lang="fr-FR" b="1" dirty="0" smtClean="0"/>
              <a:t>L2 Technologie </a:t>
            </a:r>
            <a:r>
              <a:rPr lang="fr-FR" b="1" dirty="0" smtClean="0"/>
              <a:t>Agroalimentaire et Contrôle de Qualité</a:t>
            </a:r>
            <a:endParaRPr lang="fr-FR" b="1" dirty="0"/>
          </a:p>
        </p:txBody>
      </p:sp>
      <p:grpSp>
        <p:nvGrpSpPr>
          <p:cNvPr id="52" name="Groupe 51"/>
          <p:cNvGrpSpPr/>
          <p:nvPr/>
        </p:nvGrpSpPr>
        <p:grpSpPr>
          <a:xfrm>
            <a:off x="4377680" y="3681028"/>
            <a:ext cx="1368152" cy="936104"/>
            <a:chOff x="4788024" y="3501008"/>
            <a:chExt cx="1368152" cy="936104"/>
          </a:xfrm>
        </p:grpSpPr>
        <p:sp>
          <p:nvSpPr>
            <p:cNvPr id="51" name="Organigramme : Multidocument 50"/>
            <p:cNvSpPr/>
            <p:nvPr/>
          </p:nvSpPr>
          <p:spPr>
            <a:xfrm>
              <a:off x="4986048" y="3501008"/>
              <a:ext cx="1080120" cy="936104"/>
            </a:xfrm>
            <a:prstGeom prst="flowChartMultidocument">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4788024" y="3726324"/>
              <a:ext cx="1368152" cy="584775"/>
            </a:xfrm>
            <a:prstGeom prst="rect">
              <a:avLst/>
            </a:prstGeom>
            <a:noFill/>
          </p:spPr>
          <p:txBody>
            <a:bodyPr wrap="square" rtlCol="0">
              <a:spAutoFit/>
            </a:bodyPr>
            <a:lstStyle/>
            <a:p>
              <a:pPr algn="ctr"/>
              <a:r>
                <a:rPr lang="fr-FR" sz="1600" b="1" smtClean="0">
                  <a:solidFill>
                    <a:schemeClr val="accent1">
                      <a:lumMod val="50000"/>
                    </a:schemeClr>
                  </a:solidFill>
                </a:rPr>
                <a:t>Fiche de voeux</a:t>
              </a:r>
              <a:endParaRPr lang="fr-FR" sz="1600" b="1">
                <a:solidFill>
                  <a:schemeClr val="accent1">
                    <a:lumMod val="50000"/>
                  </a:schemeClr>
                </a:solidFill>
              </a:endParaRPr>
            </a:p>
          </p:txBody>
        </p:sp>
      </p:grpSp>
      <p:sp>
        <p:nvSpPr>
          <p:cNvPr id="53" name="ZoneTexte 52"/>
          <p:cNvSpPr txBox="1"/>
          <p:nvPr/>
        </p:nvSpPr>
        <p:spPr>
          <a:xfrm>
            <a:off x="-3060848" y="3026569"/>
            <a:ext cx="2952329" cy="2677656"/>
          </a:xfrm>
          <a:prstGeom prst="rect">
            <a:avLst/>
          </a:prstGeom>
          <a:noFill/>
        </p:spPr>
        <p:txBody>
          <a:bodyPr wrap="square" rtlCol="0">
            <a:spAutoFit/>
          </a:bodyPr>
          <a:lstStyle/>
          <a:p>
            <a:r>
              <a:rPr lang="fr-FR" sz="1200" smtClean="0"/>
              <a:t>Dans cette present je m’adresserait specialement aux etudiants inscrits en L2 SA et en L3</a:t>
            </a:r>
          </a:p>
          <a:p>
            <a:r>
              <a:rPr lang="fr-FR" sz="1200" smtClean="0"/>
              <a:t>A l’issue de votre 2eme année L, donc les etudiants en L2 EQ et Mcil suivent des parcours clairs, votre orientation en specialité Licence s’est fait dès la 1ere année, vous n’aurez qu’à vous réinscrire directement en L3 dans la meme spécialité.</a:t>
            </a:r>
          </a:p>
          <a:p>
            <a:r>
              <a:rPr lang="fr-FR" sz="1200" smtClean="0"/>
              <a:t>Les etd en L2 SA recevront à la fin de l’année une fiche de voeux sur laquelle ils vont mentionner leur choix entre deux licences…..  </a:t>
            </a:r>
            <a:endParaRPr lang="fr-FR" sz="1200"/>
          </a:p>
        </p:txBody>
      </p:sp>
      <p:grpSp>
        <p:nvGrpSpPr>
          <p:cNvPr id="56" name="Groupe 55"/>
          <p:cNvGrpSpPr/>
          <p:nvPr/>
        </p:nvGrpSpPr>
        <p:grpSpPr>
          <a:xfrm>
            <a:off x="6066170" y="4066184"/>
            <a:ext cx="1314142" cy="742147"/>
            <a:chOff x="7506330" y="1772816"/>
            <a:chExt cx="1314142" cy="742147"/>
          </a:xfrm>
          <a:scene3d>
            <a:camera prst="orthographicFront">
              <a:rot lat="2400000" lon="600000" rev="0"/>
            </a:camera>
            <a:lightRig rig="threePt" dir="t"/>
          </a:scene3d>
        </p:grpSpPr>
        <p:sp>
          <p:nvSpPr>
            <p:cNvPr id="55" name="Rectangle à coins arrondis 54"/>
            <p:cNvSpPr/>
            <p:nvPr/>
          </p:nvSpPr>
          <p:spPr>
            <a:xfrm>
              <a:off x="7506330" y="1772816"/>
              <a:ext cx="1314142" cy="721530"/>
            </a:xfrm>
            <a:prstGeom prst="roundRect">
              <a:avLst/>
            </a:prstGeom>
            <a:solidFill>
              <a:srgbClr val="FF0000"/>
            </a:solidFill>
            <a:ln>
              <a:solidFill>
                <a:srgbClr val="C00000"/>
              </a:solidFill>
            </a:ln>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7506330" y="1868632"/>
              <a:ext cx="1296144" cy="646331"/>
            </a:xfrm>
            <a:prstGeom prst="rect">
              <a:avLst/>
            </a:prstGeom>
            <a:noFill/>
          </p:spPr>
          <p:txBody>
            <a:bodyPr wrap="square" rtlCol="0">
              <a:spAutoFit/>
            </a:bodyPr>
            <a:lstStyle/>
            <a:p>
              <a:pPr algn="ctr"/>
              <a:r>
                <a:rPr lang="fr-FR" b="1" smtClean="0"/>
                <a:t>Parcours integré</a:t>
              </a:r>
              <a:endParaRPr lang="fr-FR" b="1"/>
            </a:p>
          </p:txBody>
        </p:sp>
      </p:grpSp>
      <p:sp>
        <p:nvSpPr>
          <p:cNvPr id="29" name="Pentagone 28"/>
          <p:cNvSpPr/>
          <p:nvPr/>
        </p:nvSpPr>
        <p:spPr>
          <a:xfrm>
            <a:off x="155575" y="160337"/>
            <a:ext cx="3336306" cy="68113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341529" y="310271"/>
            <a:ext cx="3150351" cy="369332"/>
          </a:xfrm>
          <a:prstGeom prst="rect">
            <a:avLst/>
          </a:prstGeom>
          <a:noFill/>
        </p:spPr>
        <p:txBody>
          <a:bodyPr wrap="square" rtlCol="0">
            <a:spAutoFit/>
          </a:bodyPr>
          <a:lstStyle/>
          <a:p>
            <a:r>
              <a:rPr lang="fr-FR" b="1" dirty="0" smtClean="0">
                <a:solidFill>
                  <a:schemeClr val="bg1"/>
                </a:solidFill>
              </a:rPr>
              <a:t>Formations proposées</a:t>
            </a:r>
            <a:endParaRPr lang="fr-FR" b="1" dirty="0">
              <a:solidFill>
                <a:schemeClr val="bg1"/>
              </a:solidFill>
            </a:endParaRPr>
          </a:p>
        </p:txBody>
      </p:sp>
    </p:spTree>
    <p:extLst>
      <p:ext uri="{BB962C8B-B14F-4D97-AF65-F5344CB8AC3E}">
        <p14:creationId xmlns:p14="http://schemas.microsoft.com/office/powerpoint/2010/main" val="204528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250" fill="hold"/>
                                        <p:tgtEl>
                                          <p:spTgt spid="52"/>
                                        </p:tgtEl>
                                        <p:attrNameLst>
                                          <p:attrName>ppt_w</p:attrName>
                                        </p:attrNameLst>
                                      </p:cBhvr>
                                      <p:tavLst>
                                        <p:tav tm="0">
                                          <p:val>
                                            <p:fltVal val="0"/>
                                          </p:val>
                                        </p:tav>
                                        <p:tav tm="100000">
                                          <p:val>
                                            <p:strVal val="#ppt_w"/>
                                          </p:val>
                                        </p:tav>
                                      </p:tavLst>
                                    </p:anim>
                                    <p:anim calcmode="lin" valueType="num">
                                      <p:cBhvr>
                                        <p:cTn id="8" dur="250" fill="hold"/>
                                        <p:tgtEl>
                                          <p:spTgt spid="52"/>
                                        </p:tgtEl>
                                        <p:attrNameLst>
                                          <p:attrName>ppt_h</p:attrName>
                                        </p:attrNameLst>
                                      </p:cBhvr>
                                      <p:tavLst>
                                        <p:tav tm="0">
                                          <p:val>
                                            <p:fltVal val="0"/>
                                          </p:val>
                                        </p:tav>
                                        <p:tav tm="100000">
                                          <p:val>
                                            <p:strVal val="#ppt_h"/>
                                          </p:val>
                                        </p:tav>
                                      </p:tavLst>
                                    </p:anim>
                                    <p:animEffect transition="in" filter="fade">
                                      <p:cBhvr>
                                        <p:cTn id="9" dur="250"/>
                                        <p:tgtEl>
                                          <p:spTgt spid="52"/>
                                        </p:tgtEl>
                                      </p:cBhvr>
                                    </p:animEffect>
                                  </p:childTnLst>
                                </p:cTn>
                              </p:par>
                            </p:childTnLst>
                          </p:cTn>
                        </p:par>
                        <p:par>
                          <p:cTn id="10" fill="hold">
                            <p:stCondLst>
                              <p:cond delay="250"/>
                            </p:stCondLst>
                            <p:childTnLst>
                              <p:par>
                                <p:cTn id="11" presetID="17"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par>
                                <p:cTn id="15" presetID="12" presetClass="entr" presetSubtype="4"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p:tgtEl>
                                          <p:spTgt spid="43"/>
                                        </p:tgtEl>
                                        <p:attrNameLst>
                                          <p:attrName>ppt_y</p:attrName>
                                        </p:attrNameLst>
                                      </p:cBhvr>
                                      <p:tavLst>
                                        <p:tav tm="0">
                                          <p:val>
                                            <p:strVal val="#ppt_y+#ppt_h*1.125000"/>
                                          </p:val>
                                        </p:tav>
                                        <p:tav tm="100000">
                                          <p:val>
                                            <p:strVal val="#ppt_y"/>
                                          </p:val>
                                        </p:tav>
                                      </p:tavLst>
                                    </p:anim>
                                    <p:animEffect transition="in" filter="wipe(up)">
                                      <p:cBhvr>
                                        <p:cTn id="18" dur="500"/>
                                        <p:tgtEl>
                                          <p:spTgt spid="43"/>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p:tgtEl>
                                          <p:spTgt spid="44"/>
                                        </p:tgtEl>
                                        <p:attrNameLst>
                                          <p:attrName>ppt_y</p:attrName>
                                        </p:attrNameLst>
                                      </p:cBhvr>
                                      <p:tavLst>
                                        <p:tav tm="0">
                                          <p:val>
                                            <p:strVal val="#ppt_y+#ppt_h*1.125000"/>
                                          </p:val>
                                        </p:tav>
                                        <p:tav tm="100000">
                                          <p:val>
                                            <p:strVal val="#ppt_y"/>
                                          </p:val>
                                        </p:tav>
                                      </p:tavLst>
                                    </p:anim>
                                    <p:animEffect transition="in" filter="wipe(up)">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e 4"/>
          <p:cNvSpPr/>
          <p:nvPr/>
        </p:nvSpPr>
        <p:spPr>
          <a:xfrm>
            <a:off x="107504" y="116632"/>
            <a:ext cx="5328592"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95536" y="287360"/>
            <a:ext cx="4608512" cy="369332"/>
          </a:xfrm>
          <a:prstGeom prst="rect">
            <a:avLst/>
          </a:prstGeom>
          <a:noFill/>
        </p:spPr>
        <p:txBody>
          <a:bodyPr wrap="square" rtlCol="0">
            <a:spAutoFit/>
          </a:bodyPr>
          <a:lstStyle/>
          <a:p>
            <a:r>
              <a:rPr lang="fr-FR" b="1" dirty="0" smtClean="0">
                <a:solidFill>
                  <a:schemeClr val="bg1"/>
                </a:solidFill>
              </a:rPr>
              <a:t>Organisation des </a:t>
            </a:r>
            <a:r>
              <a:rPr lang="fr-FR" b="1" dirty="0" smtClean="0">
                <a:solidFill>
                  <a:schemeClr val="bg1"/>
                </a:solidFill>
              </a:rPr>
              <a:t>études Licence</a:t>
            </a:r>
            <a:endParaRPr lang="fr-FR" b="1" dirty="0">
              <a:solidFill>
                <a:schemeClr val="bg1"/>
              </a:solidFill>
            </a:endParaRPr>
          </a:p>
        </p:txBody>
      </p:sp>
      <p:sp>
        <p:nvSpPr>
          <p:cNvPr id="2" name="ZoneTexte 1"/>
          <p:cNvSpPr txBox="1"/>
          <p:nvPr/>
        </p:nvSpPr>
        <p:spPr>
          <a:xfrm>
            <a:off x="5780500" y="1397000"/>
            <a:ext cx="2520280" cy="1200329"/>
          </a:xfrm>
          <a:prstGeom prst="rect">
            <a:avLst/>
          </a:prstGeom>
          <a:noFill/>
        </p:spPr>
        <p:txBody>
          <a:bodyPr wrap="square" rtlCol="0">
            <a:spAutoFit/>
          </a:bodyPr>
          <a:lstStyle/>
          <a:p>
            <a:r>
              <a:rPr lang="fr-FR" b="1" dirty="0" smtClean="0"/>
              <a:t>Mathématiques, physique, chimie, Biologie et Informatique</a:t>
            </a:r>
            <a:endParaRPr lang="fr-FR" b="1" dirty="0"/>
          </a:p>
        </p:txBody>
      </p:sp>
      <p:graphicFrame>
        <p:nvGraphicFramePr>
          <p:cNvPr id="3" name="Diagramme 2"/>
          <p:cNvGraphicFramePr/>
          <p:nvPr>
            <p:extLst>
              <p:ext uri="{D42A27DB-BD31-4B8C-83A1-F6EECF244321}">
                <p14:modId xmlns:p14="http://schemas.microsoft.com/office/powerpoint/2010/main" val="352753919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403648" y="2924944"/>
            <a:ext cx="2088232" cy="1200329"/>
          </a:xfrm>
          <a:prstGeom prst="rect">
            <a:avLst/>
          </a:prstGeom>
          <a:noFill/>
        </p:spPr>
        <p:txBody>
          <a:bodyPr wrap="square" rtlCol="0">
            <a:spAutoFit/>
          </a:bodyPr>
          <a:lstStyle/>
          <a:p>
            <a:r>
              <a:rPr lang="fr-FR" b="1" dirty="0" smtClean="0"/>
              <a:t>Microbiologie</a:t>
            </a:r>
          </a:p>
          <a:p>
            <a:r>
              <a:rPr lang="fr-FR" b="1" dirty="0" smtClean="0"/>
              <a:t>Biochimie Techniques de production</a:t>
            </a:r>
            <a:endParaRPr lang="fr-FR" b="1" dirty="0"/>
          </a:p>
        </p:txBody>
      </p:sp>
      <p:sp>
        <p:nvSpPr>
          <p:cNvPr id="7" name="ZoneTexte 6"/>
          <p:cNvSpPr txBox="1"/>
          <p:nvPr/>
        </p:nvSpPr>
        <p:spPr>
          <a:xfrm>
            <a:off x="5796136" y="4153548"/>
            <a:ext cx="2808312" cy="923330"/>
          </a:xfrm>
          <a:prstGeom prst="rect">
            <a:avLst/>
          </a:prstGeom>
          <a:noFill/>
        </p:spPr>
        <p:txBody>
          <a:bodyPr wrap="square" rtlCol="0">
            <a:spAutoFit/>
          </a:bodyPr>
          <a:lstStyle/>
          <a:p>
            <a:r>
              <a:rPr lang="fr-FR" b="1" dirty="0" smtClean="0"/>
              <a:t>Gestion d’entreprises</a:t>
            </a:r>
          </a:p>
          <a:p>
            <a:r>
              <a:rPr lang="fr-FR" b="1" dirty="0" smtClean="0"/>
              <a:t>Législation</a:t>
            </a:r>
          </a:p>
          <a:p>
            <a:r>
              <a:rPr lang="fr-FR" b="1" dirty="0" smtClean="0"/>
              <a:t>Gestion de la qualité</a:t>
            </a:r>
            <a:endParaRPr lang="fr-FR" b="1" dirty="0"/>
          </a:p>
        </p:txBody>
      </p:sp>
    </p:spTree>
    <p:extLst>
      <p:ext uri="{BB962C8B-B14F-4D97-AF65-F5344CB8AC3E}">
        <p14:creationId xmlns:p14="http://schemas.microsoft.com/office/powerpoint/2010/main" val="1357693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e 5"/>
          <p:cNvSpPr/>
          <p:nvPr/>
        </p:nvSpPr>
        <p:spPr>
          <a:xfrm>
            <a:off x="107504" y="116632"/>
            <a:ext cx="5328592"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95536" y="287360"/>
            <a:ext cx="4608512" cy="369332"/>
          </a:xfrm>
          <a:prstGeom prst="rect">
            <a:avLst/>
          </a:prstGeom>
          <a:noFill/>
        </p:spPr>
        <p:txBody>
          <a:bodyPr wrap="square" rtlCol="0">
            <a:spAutoFit/>
          </a:bodyPr>
          <a:lstStyle/>
          <a:p>
            <a:r>
              <a:rPr lang="fr-FR" b="1" dirty="0" smtClean="0">
                <a:solidFill>
                  <a:schemeClr val="bg1"/>
                </a:solidFill>
              </a:rPr>
              <a:t>Organisation des </a:t>
            </a:r>
            <a:r>
              <a:rPr lang="fr-FR" b="1" dirty="0" smtClean="0">
                <a:solidFill>
                  <a:schemeClr val="bg1"/>
                </a:solidFill>
              </a:rPr>
              <a:t>études Licence</a:t>
            </a:r>
            <a:endParaRPr lang="fr-FR" b="1" dirty="0">
              <a:solidFill>
                <a:schemeClr val="bg1"/>
              </a:solidFill>
            </a:endParaRPr>
          </a:p>
        </p:txBody>
      </p:sp>
      <p:sp>
        <p:nvSpPr>
          <p:cNvPr id="9" name="ZoneTexte 8"/>
          <p:cNvSpPr txBox="1"/>
          <p:nvPr/>
        </p:nvSpPr>
        <p:spPr>
          <a:xfrm>
            <a:off x="1043608" y="2060848"/>
            <a:ext cx="2232248" cy="646331"/>
          </a:xfrm>
          <a:prstGeom prst="rect">
            <a:avLst/>
          </a:prstGeom>
          <a:noFill/>
        </p:spPr>
        <p:txBody>
          <a:bodyPr wrap="square" rtlCol="0">
            <a:spAutoFit/>
          </a:bodyPr>
          <a:lstStyle/>
          <a:p>
            <a:pPr algn="ctr"/>
            <a:r>
              <a:rPr lang="fr-FR" b="1" dirty="0" smtClean="0"/>
              <a:t>Enseignements théoriques</a:t>
            </a:r>
            <a:endParaRPr lang="fr-FR" b="1" dirty="0"/>
          </a:p>
        </p:txBody>
      </p:sp>
      <p:sp>
        <p:nvSpPr>
          <p:cNvPr id="10" name="Rectangle à coins arrondis 9"/>
          <p:cNvSpPr/>
          <p:nvPr/>
        </p:nvSpPr>
        <p:spPr>
          <a:xfrm>
            <a:off x="971600" y="2060848"/>
            <a:ext cx="2376264" cy="7200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995936" y="1700808"/>
            <a:ext cx="4104456" cy="1200329"/>
          </a:xfrm>
          <a:prstGeom prst="rect">
            <a:avLst/>
          </a:prstGeom>
          <a:noFill/>
        </p:spPr>
        <p:txBody>
          <a:bodyPr wrap="square" rtlCol="0">
            <a:spAutoFit/>
          </a:bodyPr>
          <a:lstStyle/>
          <a:p>
            <a:pPr marL="285750" indent="-285750">
              <a:buFontTx/>
              <a:buChar char="-"/>
            </a:pPr>
            <a:r>
              <a:rPr lang="fr-FR" dirty="0" smtClean="0"/>
              <a:t>Unités fondamentales</a:t>
            </a:r>
          </a:p>
          <a:p>
            <a:pPr marL="285750" indent="-285750">
              <a:buFontTx/>
              <a:buChar char="-"/>
            </a:pPr>
            <a:r>
              <a:rPr lang="fr-FR" dirty="0" smtClean="0"/>
              <a:t>Unités méthodologiques</a:t>
            </a:r>
          </a:p>
          <a:p>
            <a:pPr marL="285750" indent="-285750">
              <a:buFontTx/>
              <a:buChar char="-"/>
            </a:pPr>
            <a:r>
              <a:rPr lang="fr-FR" dirty="0" smtClean="0"/>
              <a:t>Unités découverte</a:t>
            </a:r>
          </a:p>
          <a:p>
            <a:pPr marL="285750" indent="-285750">
              <a:buFontTx/>
              <a:buChar char="-"/>
            </a:pPr>
            <a:r>
              <a:rPr lang="fr-FR" dirty="0" err="1" smtClean="0"/>
              <a:t>UnitésTransversales</a:t>
            </a:r>
            <a:endParaRPr lang="fr-FR" dirty="0"/>
          </a:p>
        </p:txBody>
      </p:sp>
      <p:sp>
        <p:nvSpPr>
          <p:cNvPr id="12" name="ZoneTexte 11"/>
          <p:cNvSpPr txBox="1"/>
          <p:nvPr/>
        </p:nvSpPr>
        <p:spPr>
          <a:xfrm>
            <a:off x="7236296" y="1845913"/>
            <a:ext cx="1476164" cy="923330"/>
          </a:xfrm>
          <a:prstGeom prst="rect">
            <a:avLst/>
          </a:prstGeom>
          <a:noFill/>
        </p:spPr>
        <p:txBody>
          <a:bodyPr wrap="square" rtlCol="0">
            <a:spAutoFit/>
          </a:bodyPr>
          <a:lstStyle/>
          <a:p>
            <a:r>
              <a:rPr lang="fr-FR" b="1" dirty="0" smtClean="0"/>
              <a:t>-Cours</a:t>
            </a:r>
          </a:p>
          <a:p>
            <a:r>
              <a:rPr lang="fr-FR" b="1" dirty="0" smtClean="0"/>
              <a:t>-Travaux dirigés</a:t>
            </a:r>
            <a:endParaRPr lang="fr-FR" b="1" dirty="0"/>
          </a:p>
        </p:txBody>
      </p:sp>
      <p:sp>
        <p:nvSpPr>
          <p:cNvPr id="13" name="Accolade fermante 12"/>
          <p:cNvSpPr/>
          <p:nvPr/>
        </p:nvSpPr>
        <p:spPr>
          <a:xfrm>
            <a:off x="6948264" y="1845913"/>
            <a:ext cx="288032" cy="935015"/>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a:solidFill>
                  <a:sysClr val="windowText" lastClr="000000"/>
                </a:solidFill>
              </a:ln>
            </a:endParaRPr>
          </a:p>
        </p:txBody>
      </p:sp>
      <p:sp>
        <p:nvSpPr>
          <p:cNvPr id="14" name="Rectangle à coins arrondis 13"/>
          <p:cNvSpPr/>
          <p:nvPr/>
        </p:nvSpPr>
        <p:spPr>
          <a:xfrm>
            <a:off x="1043608" y="3769603"/>
            <a:ext cx="2376264" cy="7200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87624" y="3862789"/>
            <a:ext cx="2088232" cy="646331"/>
          </a:xfrm>
          <a:prstGeom prst="rect">
            <a:avLst/>
          </a:prstGeom>
          <a:noFill/>
        </p:spPr>
        <p:txBody>
          <a:bodyPr wrap="square" rtlCol="0">
            <a:spAutoFit/>
          </a:bodyPr>
          <a:lstStyle/>
          <a:p>
            <a:pPr algn="ctr"/>
            <a:r>
              <a:rPr lang="fr-FR" b="1" dirty="0" smtClean="0"/>
              <a:t>Enseignements Pratiques</a:t>
            </a:r>
            <a:endParaRPr lang="fr-FR" b="1" dirty="0"/>
          </a:p>
        </p:txBody>
      </p:sp>
      <p:sp>
        <p:nvSpPr>
          <p:cNvPr id="16" name="ZoneTexte 15"/>
          <p:cNvSpPr txBox="1"/>
          <p:nvPr/>
        </p:nvSpPr>
        <p:spPr>
          <a:xfrm>
            <a:off x="3995936" y="3645024"/>
            <a:ext cx="3384376" cy="923330"/>
          </a:xfrm>
          <a:prstGeom prst="rect">
            <a:avLst/>
          </a:prstGeom>
          <a:noFill/>
        </p:spPr>
        <p:txBody>
          <a:bodyPr wrap="square" rtlCol="0">
            <a:spAutoFit/>
          </a:bodyPr>
          <a:lstStyle/>
          <a:p>
            <a:pPr marL="285750" indent="-285750">
              <a:buFontTx/>
              <a:buChar char="-"/>
            </a:pPr>
            <a:r>
              <a:rPr lang="fr-FR" dirty="0" smtClean="0"/>
              <a:t>Travaux pratiques</a:t>
            </a:r>
          </a:p>
          <a:p>
            <a:pPr marL="285750" indent="-285750">
              <a:buFontTx/>
              <a:buChar char="-"/>
            </a:pPr>
            <a:r>
              <a:rPr lang="fr-FR" dirty="0" smtClean="0"/>
              <a:t>Sorties pédagogiques</a:t>
            </a:r>
          </a:p>
          <a:p>
            <a:pPr marL="285750" indent="-285750">
              <a:buFontTx/>
              <a:buChar char="-"/>
            </a:pPr>
            <a:r>
              <a:rPr lang="fr-FR" dirty="0" smtClean="0"/>
              <a:t>Stages en entreprises</a:t>
            </a:r>
            <a:endParaRPr lang="fr-FR" dirty="0"/>
          </a:p>
        </p:txBody>
      </p:sp>
    </p:spTree>
    <p:extLst>
      <p:ext uri="{BB962C8B-B14F-4D97-AF65-F5344CB8AC3E}">
        <p14:creationId xmlns:p14="http://schemas.microsoft.com/office/powerpoint/2010/main" val="3347459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vec flèche vers le bas 7"/>
          <p:cNvSpPr/>
          <p:nvPr/>
        </p:nvSpPr>
        <p:spPr>
          <a:xfrm>
            <a:off x="683568" y="1051865"/>
            <a:ext cx="2448272" cy="1080120"/>
          </a:xfrm>
          <a:prstGeom prst="downArrowCallout">
            <a:avLst/>
          </a:prstGeom>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p:cNvGrpSpPr/>
          <p:nvPr/>
        </p:nvGrpSpPr>
        <p:grpSpPr>
          <a:xfrm>
            <a:off x="377335" y="143363"/>
            <a:ext cx="8334536" cy="697196"/>
            <a:chOff x="377335" y="143363"/>
            <a:chExt cx="8334536" cy="697196"/>
          </a:xfrm>
        </p:grpSpPr>
        <p:sp>
          <p:nvSpPr>
            <p:cNvPr id="5" name="Rectangle à coins arrondis 4"/>
            <p:cNvSpPr/>
            <p:nvPr/>
          </p:nvSpPr>
          <p:spPr>
            <a:xfrm>
              <a:off x="377335" y="143363"/>
              <a:ext cx="8334536" cy="697196"/>
            </a:xfrm>
            <a:prstGeom prst="roundRect">
              <a:avLst/>
            </a:prstGeom>
            <a:noFill/>
            <a:ln w="666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80130" y="273644"/>
              <a:ext cx="8231741" cy="400110"/>
            </a:xfrm>
            <a:prstGeom prst="rect">
              <a:avLst/>
            </a:prstGeom>
            <a:noFill/>
          </p:spPr>
          <p:txBody>
            <a:bodyPr wrap="none" rtlCol="0">
              <a:spAutoFit/>
            </a:bodyPr>
            <a:lstStyle/>
            <a:p>
              <a:r>
                <a:rPr lang="fr-FR" sz="2000" b="1" smtClean="0"/>
                <a:t>Les differentes spécialités de la filière Sciences alimentaires</a:t>
              </a:r>
              <a:endParaRPr lang="fr-FR" sz="2000" b="1"/>
            </a:p>
          </p:txBody>
        </p:sp>
      </p:grpSp>
      <p:sp>
        <p:nvSpPr>
          <p:cNvPr id="7" name="ZoneTexte 6"/>
          <p:cNvSpPr txBox="1"/>
          <p:nvPr/>
        </p:nvSpPr>
        <p:spPr>
          <a:xfrm>
            <a:off x="899592" y="1117050"/>
            <a:ext cx="1800200" cy="646331"/>
          </a:xfrm>
          <a:prstGeom prst="rect">
            <a:avLst/>
          </a:prstGeom>
          <a:noFill/>
        </p:spPr>
        <p:txBody>
          <a:bodyPr wrap="square" rtlCol="0">
            <a:spAutoFit/>
          </a:bodyPr>
          <a:lstStyle/>
          <a:p>
            <a:pPr algn="ctr"/>
            <a:r>
              <a:rPr lang="fr-FR" b="1" dirty="0" smtClean="0">
                <a:solidFill>
                  <a:schemeClr val="bg1"/>
                </a:solidFill>
              </a:rPr>
              <a:t>Emballage </a:t>
            </a:r>
            <a:r>
              <a:rPr lang="fr-FR" b="1" dirty="0" smtClean="0">
                <a:solidFill>
                  <a:schemeClr val="bg1"/>
                </a:solidFill>
              </a:rPr>
              <a:t>et Qualité</a:t>
            </a:r>
          </a:p>
        </p:txBody>
      </p:sp>
      <p:sp>
        <p:nvSpPr>
          <p:cNvPr id="9" name="ZoneTexte 8"/>
          <p:cNvSpPr txBox="1"/>
          <p:nvPr/>
        </p:nvSpPr>
        <p:spPr>
          <a:xfrm>
            <a:off x="352740" y="2211829"/>
            <a:ext cx="3931228" cy="1754326"/>
          </a:xfrm>
          <a:prstGeom prst="rect">
            <a:avLst/>
          </a:prstGeom>
          <a:noFill/>
          <a:ln w="38100">
            <a:solidFill>
              <a:schemeClr val="accent1">
                <a:shade val="70000"/>
                <a:satMod val="150000"/>
              </a:schemeClr>
            </a:solidFill>
          </a:ln>
        </p:spPr>
        <p:txBody>
          <a:bodyPr wrap="square" rtlCol="0">
            <a:spAutoFit/>
          </a:bodyPr>
          <a:lstStyle/>
          <a:p>
            <a:r>
              <a:rPr lang="fr-FR" b="1" u="sng" dirty="0" smtClean="0"/>
              <a:t>Objectifs de la formation: </a:t>
            </a:r>
          </a:p>
          <a:p>
            <a:r>
              <a:rPr lang="fr-FR" b="1" dirty="0" smtClean="0"/>
              <a:t>- </a:t>
            </a:r>
            <a:r>
              <a:rPr lang="fr-FR" dirty="0" smtClean="0">
                <a:latin typeface="Arial" panose="020B0604020202020204" pitchFamily="34" charset="0"/>
                <a:cs typeface="Arial" panose="020B0604020202020204" pitchFamily="34" charset="0"/>
              </a:rPr>
              <a:t>Aptitude à la conception , réalisation un emballage Alimentaire;</a:t>
            </a:r>
          </a:p>
          <a:p>
            <a:pPr lvl="0"/>
            <a:r>
              <a:rPr lang="fr-FR" dirty="0" smtClean="0">
                <a:latin typeface="Arial" panose="020B0604020202020204" pitchFamily="34" charset="0"/>
                <a:cs typeface="Arial" panose="020B0604020202020204" pitchFamily="34" charset="0"/>
              </a:rPr>
              <a:t>- Suivre </a:t>
            </a:r>
            <a:r>
              <a:rPr lang="fr-FR" dirty="0">
                <a:latin typeface="Arial" panose="020B0604020202020204" pitchFamily="34" charset="0"/>
                <a:cs typeface="Arial" panose="020B0604020202020204" pitchFamily="34" charset="0"/>
              </a:rPr>
              <a:t>et contrôler un </a:t>
            </a:r>
            <a:r>
              <a:rPr lang="fr-FR" dirty="0" err="1">
                <a:latin typeface="Arial" panose="020B0604020202020204" pitchFamily="34" charset="0"/>
                <a:cs typeface="Arial" panose="020B0604020202020204" pitchFamily="34" charset="0"/>
              </a:rPr>
              <a:t>process</a:t>
            </a:r>
            <a:r>
              <a:rPr lang="fr-FR" dirty="0">
                <a:latin typeface="Arial" panose="020B0604020202020204" pitchFamily="34" charset="0"/>
                <a:cs typeface="Arial" panose="020B0604020202020204" pitchFamily="34" charset="0"/>
              </a:rPr>
              <a:t> de fabrication, une ligne de production et/ou de </a:t>
            </a:r>
            <a:r>
              <a:rPr lang="fr-FR" dirty="0" smtClean="0">
                <a:latin typeface="Arial" panose="020B0604020202020204" pitchFamily="34" charset="0"/>
                <a:cs typeface="Arial" panose="020B0604020202020204" pitchFamily="34" charset="0"/>
              </a:rPr>
              <a:t>conditionnement</a:t>
            </a:r>
            <a:endParaRPr lang="fr-FR" b="1" dirty="0"/>
          </a:p>
        </p:txBody>
      </p:sp>
      <p:sp>
        <p:nvSpPr>
          <p:cNvPr id="10" name="ZoneTexte 9"/>
          <p:cNvSpPr txBox="1"/>
          <p:nvPr/>
        </p:nvSpPr>
        <p:spPr>
          <a:xfrm>
            <a:off x="377334" y="4221088"/>
            <a:ext cx="3906633" cy="2308324"/>
          </a:xfrm>
          <a:prstGeom prst="rect">
            <a:avLst/>
          </a:prstGeom>
          <a:noFill/>
          <a:ln w="38100">
            <a:solidFill>
              <a:schemeClr val="accent1">
                <a:shade val="70000"/>
                <a:satMod val="150000"/>
              </a:schemeClr>
            </a:solidFill>
          </a:ln>
        </p:spPr>
        <p:txBody>
          <a:bodyPr wrap="square" rtlCol="0">
            <a:spAutoFit/>
          </a:bodyPr>
          <a:lstStyle/>
          <a:p>
            <a:r>
              <a:rPr lang="fr-FR" b="1" u="sng" dirty="0" smtClean="0"/>
              <a:t>Projection professionnelle: </a:t>
            </a:r>
          </a:p>
          <a:p>
            <a:pPr marL="285750" indent="-285750">
              <a:buFontTx/>
              <a:buChar char="-"/>
            </a:pPr>
            <a:r>
              <a:rPr lang="fr-FR" dirty="0">
                <a:latin typeface="Arial" panose="020B0604020202020204" pitchFamily="34" charset="0"/>
                <a:cs typeface="Arial" panose="020B0604020202020204" pitchFamily="34" charset="0"/>
              </a:rPr>
              <a:t>I</a:t>
            </a:r>
            <a:r>
              <a:rPr lang="fr-FR" dirty="0" smtClean="0">
                <a:latin typeface="Arial" panose="020B0604020202020204" pitchFamily="34" charset="0"/>
                <a:cs typeface="Arial" panose="020B0604020202020204" pitchFamily="34" charset="0"/>
              </a:rPr>
              <a:t>ndustries </a:t>
            </a:r>
            <a:r>
              <a:rPr lang="fr-FR" dirty="0" smtClean="0">
                <a:latin typeface="Arial" panose="020B0604020202020204" pitchFamily="34" charset="0"/>
                <a:cs typeface="Arial" panose="020B0604020202020204" pitchFamily="34" charset="0"/>
              </a:rPr>
              <a:t>agroalimentaires </a:t>
            </a:r>
            <a:endParaRPr lang="fr-FR" dirty="0" smtClean="0">
              <a:latin typeface="Arial" panose="020B0604020202020204" pitchFamily="34" charset="0"/>
              <a:cs typeface="Arial" panose="020B0604020202020204" pitchFamily="34" charset="0"/>
            </a:endParaRPr>
          </a:p>
          <a:p>
            <a:pPr marL="285750" indent="-285750">
              <a:buFontTx/>
              <a:buChar char="-"/>
            </a:pPr>
            <a:r>
              <a:rPr lang="fr-FR" dirty="0" smtClean="0">
                <a:latin typeface="Arial" panose="020B0604020202020204" pitchFamily="34" charset="0"/>
                <a:cs typeface="Arial" panose="020B0604020202020204" pitchFamily="34" charset="0"/>
              </a:rPr>
              <a:t>laboratoires </a:t>
            </a:r>
            <a:r>
              <a:rPr lang="fr-FR" dirty="0">
                <a:latin typeface="Arial" panose="020B0604020202020204" pitchFamily="34" charset="0"/>
                <a:cs typeface="Arial" panose="020B0604020202020204" pitchFamily="34" charset="0"/>
              </a:rPr>
              <a:t>publiques et privées de contrôle de qualité et analyses des produits alimentaires et non </a:t>
            </a:r>
            <a:r>
              <a:rPr lang="fr-FR" dirty="0" smtClean="0">
                <a:latin typeface="Arial" panose="020B0604020202020204" pitchFamily="34" charset="0"/>
                <a:cs typeface="Arial" panose="020B0604020202020204" pitchFamily="34" charset="0"/>
              </a:rPr>
              <a:t>alimentaires</a:t>
            </a:r>
          </a:p>
          <a:p>
            <a:pPr marL="285750" indent="-285750">
              <a:buFontTx/>
              <a:buChar char="-"/>
            </a:pPr>
            <a:r>
              <a:rPr lang="fr-FR" dirty="0" smtClean="0">
                <a:latin typeface="Arial" panose="020B0604020202020204" pitchFamily="34" charset="0"/>
                <a:cs typeface="Arial" panose="020B0604020202020204" pitchFamily="34" charset="0"/>
              </a:rPr>
              <a:t>Enseignement </a:t>
            </a:r>
            <a:r>
              <a:rPr lang="fr-FR" dirty="0" err="1" smtClean="0">
                <a:latin typeface="Arial" panose="020B0604020202020204" pitchFamily="34" charset="0"/>
                <a:cs typeface="Arial" panose="020B0604020202020204" pitchFamily="34" charset="0"/>
              </a:rPr>
              <a:t>academique</a:t>
            </a:r>
            <a:endParaRPr lang="fr-FR" dirty="0" smtClean="0">
              <a:latin typeface="Arial" panose="020B0604020202020204" pitchFamily="34" charset="0"/>
              <a:cs typeface="Arial" panose="020B0604020202020204" pitchFamily="34" charset="0"/>
            </a:endParaRPr>
          </a:p>
          <a:p>
            <a:pPr marL="285750" indent="-285750">
              <a:buFontTx/>
              <a:buChar char="-"/>
            </a:pPr>
            <a:r>
              <a:rPr lang="fr-FR" dirty="0" smtClean="0">
                <a:latin typeface="Arial" panose="020B0604020202020204" pitchFamily="34" charset="0"/>
                <a:cs typeface="Arial" panose="020B0604020202020204" pitchFamily="34" charset="0"/>
              </a:rPr>
              <a:t>Master</a:t>
            </a:r>
            <a:endParaRPr lang="fr-FR" dirty="0">
              <a:latin typeface="Arial" panose="020B0604020202020204" pitchFamily="34" charset="0"/>
              <a:cs typeface="Arial" panose="020B0604020202020204" pitchFamily="34" charset="0"/>
            </a:endParaRPr>
          </a:p>
        </p:txBody>
      </p:sp>
      <p:sp>
        <p:nvSpPr>
          <p:cNvPr id="11" name="ZoneTexte 10"/>
          <p:cNvSpPr txBox="1"/>
          <p:nvPr/>
        </p:nvSpPr>
        <p:spPr>
          <a:xfrm>
            <a:off x="4499992" y="2226333"/>
            <a:ext cx="3999060" cy="1754326"/>
          </a:xfrm>
          <a:prstGeom prst="rect">
            <a:avLst/>
          </a:prstGeom>
          <a:noFill/>
          <a:ln w="38100">
            <a:solidFill>
              <a:schemeClr val="accent1">
                <a:shade val="70000"/>
                <a:satMod val="150000"/>
              </a:schemeClr>
            </a:solidFill>
          </a:ln>
        </p:spPr>
        <p:txBody>
          <a:bodyPr wrap="square" rtlCol="0">
            <a:spAutoFit/>
          </a:bodyPr>
          <a:lstStyle/>
          <a:p>
            <a:r>
              <a:rPr lang="fr-FR" b="1" u="sng" dirty="0" smtClean="0"/>
              <a:t>Objectifs de la formation</a:t>
            </a:r>
            <a:r>
              <a:rPr lang="fr-FR" b="1" dirty="0" smtClean="0"/>
              <a:t>:</a:t>
            </a:r>
          </a:p>
          <a:p>
            <a:pPr algn="just"/>
            <a:r>
              <a:rPr lang="fr-FR" dirty="0" smtClean="0">
                <a:latin typeface="Arial" panose="020B0604020202020204" pitchFamily="34" charset="0"/>
                <a:cs typeface="Arial" panose="020B0604020202020204" pitchFamily="34" charset="0"/>
              </a:rPr>
              <a:t>former </a:t>
            </a:r>
            <a:r>
              <a:rPr lang="fr-FR" dirty="0">
                <a:latin typeface="Arial" panose="020B0604020202020204" pitchFamily="34" charset="0"/>
                <a:cs typeface="Arial" panose="020B0604020202020204" pitchFamily="34" charset="0"/>
              </a:rPr>
              <a:t>des diplômés ayant un fort degré de spécialisation </a:t>
            </a:r>
            <a:r>
              <a:rPr lang="fr-FR" dirty="0" smtClean="0">
                <a:latin typeface="Arial" panose="020B0604020202020204" pitchFamily="34" charset="0"/>
                <a:cs typeface="Arial" panose="020B0604020202020204" pitchFamily="34" charset="0"/>
              </a:rPr>
              <a:t>dans </a:t>
            </a:r>
            <a:r>
              <a:rPr lang="fr-FR" dirty="0">
                <a:latin typeface="Arial" panose="020B0604020202020204" pitchFamily="34" charset="0"/>
                <a:cs typeface="Arial" panose="020B0604020202020204" pitchFamily="34" charset="0"/>
              </a:rPr>
              <a:t>l’instrumentation </a:t>
            </a:r>
            <a:r>
              <a:rPr lang="fr-FR" dirty="0" smtClean="0">
                <a:latin typeface="Arial" panose="020B0604020202020204" pitchFamily="34" charset="0"/>
                <a:cs typeface="Arial" panose="020B0604020202020204" pitchFamily="34" charset="0"/>
              </a:rPr>
              <a:t>et les </a:t>
            </a:r>
            <a:r>
              <a:rPr lang="fr-FR" dirty="0">
                <a:latin typeface="Arial" panose="020B0604020202020204" pitchFamily="34" charset="0"/>
                <a:cs typeface="Arial" panose="020B0604020202020204" pitchFamily="34" charset="0"/>
              </a:rPr>
              <a:t>méthodes d’analyse et de contrôle de la qualité des denrées alimentaires. </a:t>
            </a:r>
            <a:endParaRPr lang="fr-FR" dirty="0" smtClean="0">
              <a:latin typeface="Arial" panose="020B0604020202020204" pitchFamily="34" charset="0"/>
              <a:cs typeface="Arial" panose="020B0604020202020204" pitchFamily="34" charset="0"/>
            </a:endParaRPr>
          </a:p>
        </p:txBody>
      </p:sp>
      <p:sp>
        <p:nvSpPr>
          <p:cNvPr id="12" name="Rectangle avec flèche vers le bas 11"/>
          <p:cNvSpPr/>
          <p:nvPr/>
        </p:nvSpPr>
        <p:spPr>
          <a:xfrm>
            <a:off x="5275386" y="1117050"/>
            <a:ext cx="2448272" cy="1080120"/>
          </a:xfrm>
          <a:prstGeom prst="downArrowCallout">
            <a:avLst/>
          </a:prstGeom>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220072" y="1124744"/>
            <a:ext cx="2448272" cy="646331"/>
          </a:xfrm>
          <a:prstGeom prst="rect">
            <a:avLst/>
          </a:prstGeom>
          <a:noFill/>
        </p:spPr>
        <p:txBody>
          <a:bodyPr wrap="square" rtlCol="0">
            <a:spAutoFit/>
          </a:bodyPr>
          <a:lstStyle/>
          <a:p>
            <a:pPr algn="ctr"/>
            <a:r>
              <a:rPr lang="fr-FR" b="1" dirty="0" smtClean="0">
                <a:solidFill>
                  <a:schemeClr val="bg1"/>
                </a:solidFill>
              </a:rPr>
              <a:t>Control de qualité et Analyse</a:t>
            </a:r>
            <a:endParaRPr lang="fr-FR" b="1" dirty="0">
              <a:solidFill>
                <a:schemeClr val="bg1"/>
              </a:solidFill>
            </a:endParaRPr>
          </a:p>
        </p:txBody>
      </p:sp>
      <p:sp>
        <p:nvSpPr>
          <p:cNvPr id="14" name="ZoneTexte 13"/>
          <p:cNvSpPr txBox="1"/>
          <p:nvPr/>
        </p:nvSpPr>
        <p:spPr>
          <a:xfrm>
            <a:off x="4549004" y="4194301"/>
            <a:ext cx="3950048" cy="2339102"/>
          </a:xfrm>
          <a:prstGeom prst="rect">
            <a:avLst/>
          </a:prstGeom>
          <a:noFill/>
          <a:ln w="38100">
            <a:solidFill>
              <a:schemeClr val="accent1">
                <a:lumMod val="75000"/>
              </a:schemeClr>
            </a:solidFill>
          </a:ln>
        </p:spPr>
        <p:txBody>
          <a:bodyPr wrap="square" rtlCol="0">
            <a:spAutoFit/>
          </a:bodyPr>
          <a:lstStyle/>
          <a:p>
            <a:r>
              <a:rPr lang="fr-FR" b="1" u="sng" dirty="0" smtClean="0"/>
              <a:t>Projection professionnelle</a:t>
            </a:r>
            <a:r>
              <a:rPr lang="fr-FR" b="1" dirty="0" smtClean="0"/>
              <a:t>:</a:t>
            </a:r>
          </a:p>
          <a:p>
            <a:pPr marL="285750" indent="-285750">
              <a:buFontTx/>
              <a:buChar char="-"/>
            </a:pPr>
            <a:r>
              <a:rPr lang="fr-FR" sz="1600" b="1" dirty="0" smtClean="0">
                <a:latin typeface="Arial" panose="020B0604020202020204" pitchFamily="34" charset="0"/>
                <a:cs typeface="Arial" panose="020B0604020202020204" pitchFamily="34" charset="0"/>
              </a:rPr>
              <a:t>Control </a:t>
            </a:r>
            <a:r>
              <a:rPr lang="fr-FR" sz="1600" b="1" dirty="0">
                <a:latin typeface="Arial" panose="020B0604020202020204" pitchFamily="34" charset="0"/>
                <a:cs typeface="Arial" panose="020B0604020202020204" pitchFamily="34" charset="0"/>
              </a:rPr>
              <a:t>de qualité dans les unités des entreprises agroalimentaires. </a:t>
            </a:r>
            <a:endParaRPr lang="fr-FR" sz="1600" b="1" dirty="0" smtClean="0">
              <a:latin typeface="Arial" panose="020B0604020202020204" pitchFamily="34" charset="0"/>
              <a:cs typeface="Arial" panose="020B0604020202020204" pitchFamily="34" charset="0"/>
            </a:endParaRPr>
          </a:p>
          <a:p>
            <a:pPr marL="285750" indent="-285750">
              <a:buFontTx/>
              <a:buChar char="-"/>
            </a:pPr>
            <a:r>
              <a:rPr lang="fr-FR" sz="1600" b="1" dirty="0" smtClean="0">
                <a:latin typeface="Arial" panose="020B0604020202020204" pitchFamily="34" charset="0"/>
                <a:cs typeface="Arial" panose="020B0604020202020204" pitchFamily="34" charset="0"/>
              </a:rPr>
              <a:t>laboratoires </a:t>
            </a:r>
            <a:r>
              <a:rPr lang="fr-FR" sz="1600" b="1" dirty="0">
                <a:latin typeface="Arial" panose="020B0604020202020204" pitchFamily="34" charset="0"/>
                <a:cs typeface="Arial" panose="020B0604020202020204" pitchFamily="34" charset="0"/>
              </a:rPr>
              <a:t>de contrôle de </a:t>
            </a:r>
            <a:r>
              <a:rPr lang="fr-FR" sz="1600" b="1" dirty="0" smtClean="0">
                <a:latin typeface="Arial" panose="020B0604020202020204" pitchFamily="34" charset="0"/>
                <a:cs typeface="Arial" panose="020B0604020202020204" pitchFamily="34" charset="0"/>
              </a:rPr>
              <a:t>qualité, </a:t>
            </a:r>
            <a:r>
              <a:rPr lang="fr-FR" sz="1600" b="1" dirty="0">
                <a:latin typeface="Arial" panose="020B0604020202020204" pitchFamily="34" charset="0"/>
                <a:cs typeface="Arial" panose="020B0604020202020204" pitchFamily="34" charset="0"/>
              </a:rPr>
              <a:t>Bureau d’audite et de conseils, </a:t>
            </a:r>
            <a:r>
              <a:rPr lang="fr-FR" sz="1600" b="1" dirty="0" smtClean="0">
                <a:latin typeface="Arial" panose="020B0604020202020204" pitchFamily="34" charset="0"/>
                <a:cs typeface="Arial" panose="020B0604020202020204" pitchFamily="34" charset="0"/>
              </a:rPr>
              <a:t>INRA….</a:t>
            </a:r>
          </a:p>
          <a:p>
            <a:pPr marL="285750" indent="-285750">
              <a:buFontTx/>
              <a:buChar char="-"/>
            </a:pPr>
            <a:r>
              <a:rPr lang="fr-FR" sz="1600" b="1" dirty="0" smtClean="0">
                <a:latin typeface="Arial" panose="020B0604020202020204" pitchFamily="34" charset="0"/>
                <a:cs typeface="Arial" panose="020B0604020202020204" pitchFamily="34" charset="0"/>
              </a:rPr>
              <a:t> </a:t>
            </a:r>
            <a:r>
              <a:rPr lang="fr-FR" sz="1600" b="1" dirty="0">
                <a:latin typeface="Arial" panose="020B0604020202020204" pitchFamily="34" charset="0"/>
                <a:cs typeface="Arial" panose="020B0604020202020204" pitchFamily="34" charset="0"/>
              </a:rPr>
              <a:t>Accès au </a:t>
            </a:r>
            <a:r>
              <a:rPr lang="fr-FR" sz="1600" b="1" dirty="0" smtClean="0">
                <a:latin typeface="Arial" panose="020B0604020202020204" pitchFamily="34" charset="0"/>
                <a:cs typeface="Arial" panose="020B0604020202020204" pitchFamily="34" charset="0"/>
              </a:rPr>
              <a:t>Master. </a:t>
            </a:r>
            <a:endParaRPr lang="fr-FR" sz="1600" b="1" dirty="0">
              <a:latin typeface="Arial" panose="020B0604020202020204" pitchFamily="34" charset="0"/>
              <a:cs typeface="Arial" panose="020B0604020202020204" pitchFamily="34" charset="0"/>
            </a:endParaRPr>
          </a:p>
          <a:p>
            <a:pPr marL="285750" indent="-285750">
              <a:buFontTx/>
              <a:buChar char="-"/>
            </a:pPr>
            <a:r>
              <a:rPr lang="fr-FR" sz="1600" b="1" dirty="0" smtClean="0">
                <a:latin typeface="Arial" panose="020B0604020202020204" pitchFamily="34" charset="0"/>
                <a:cs typeface="Arial" panose="020B0604020202020204" pitchFamily="34" charset="0"/>
              </a:rPr>
              <a:t> Enseignement académique</a:t>
            </a:r>
            <a:endParaRPr lang="fr-FR" sz="1600" dirty="0" smtClean="0">
              <a:latin typeface="Arial" panose="020B0604020202020204" pitchFamily="34" charset="0"/>
              <a:cs typeface="Arial" panose="020B0604020202020204" pitchFamily="34" charset="0"/>
            </a:endParaRPr>
          </a:p>
          <a:p>
            <a:endParaRPr lang="fr-FR" sz="1600" dirty="0"/>
          </a:p>
        </p:txBody>
      </p:sp>
    </p:spTree>
    <p:extLst>
      <p:ext uri="{BB962C8B-B14F-4D97-AF65-F5344CB8AC3E}">
        <p14:creationId xmlns:p14="http://schemas.microsoft.com/office/powerpoint/2010/main" val="4746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1" nodeType="clickEffect">
                                  <p:stCondLst>
                                    <p:cond delay="0"/>
                                  </p:stCondLst>
                                  <p:childTnLst>
                                    <p:animEffect transition="out" filter="box(out)">
                                      <p:cBhvr>
                                        <p:cTn id="11" dur="250"/>
                                        <p:tgtEl>
                                          <p:spTgt spid="9"/>
                                        </p:tgtEl>
                                      </p:cBhvr>
                                    </p:animEffect>
                                    <p:set>
                                      <p:cBhvr>
                                        <p:cTn id="12" dur="1" fill="hold">
                                          <p:stCondLst>
                                            <p:cond delay="249"/>
                                          </p:stCondLst>
                                        </p:cTn>
                                        <p:tgtEl>
                                          <p:spTgt spid="9"/>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2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32" fill="hold" grpId="1" nodeType="clickEffect">
                                  <p:stCondLst>
                                    <p:cond delay="0"/>
                                  </p:stCondLst>
                                  <p:childTnLst>
                                    <p:animEffect transition="out" filter="box(out)">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2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4"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25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32" fill="hold" grpId="1" nodeType="clickEffect">
                                  <p:stCondLst>
                                    <p:cond delay="0"/>
                                  </p:stCondLst>
                                  <p:childTnLst>
                                    <p:animEffect transition="out" filter="box(out)">
                                      <p:cBhvr>
                                        <p:cTn id="34" dur="250"/>
                                        <p:tgtEl>
                                          <p:spTgt spid="14"/>
                                        </p:tgtEl>
                                      </p:cBhvr>
                                    </p:animEffect>
                                    <p:set>
                                      <p:cBhvr>
                                        <p:cTn id="35"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4" grpId="0" animBg="1"/>
      <p:bldP spid="14"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1742</TotalTime>
  <Words>816</Words>
  <Application>Microsoft Office PowerPoint</Application>
  <PresentationFormat>Affichage à l'écran (4:3)</PresentationFormat>
  <Paragraphs>137</Paragraphs>
  <Slides>12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Aharoni</vt:lpstr>
      <vt:lpstr>Arial</vt:lpstr>
      <vt:lpstr>Calibri</vt:lpstr>
      <vt:lpstr>Cambria</vt:lpstr>
      <vt:lpstr>Century Schoolbook</vt:lpstr>
      <vt:lpstr>Times New Roman</vt:lpstr>
      <vt:lpstr>Wingdings</vt:lpstr>
      <vt:lpstr>Wingdings 2</vt:lpstr>
      <vt:lpstr>Oriel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qlubicwin7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qlubic7</dc:creator>
  <cp:lastModifiedBy>Pc</cp:lastModifiedBy>
  <cp:revision>180</cp:revision>
  <dcterms:created xsi:type="dcterms:W3CDTF">2022-07-02T09:58:48Z</dcterms:created>
  <dcterms:modified xsi:type="dcterms:W3CDTF">2024-06-13T13:02:18Z</dcterms:modified>
</cp:coreProperties>
</file>